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64" r:id="rId16"/>
    <p:sldId id="271" r:id="rId17"/>
    <p:sldId id="272" r:id="rId18"/>
    <p:sldId id="1168" r:id="rId19"/>
    <p:sldId id="1166" r:id="rId20"/>
    <p:sldId id="1169" r:id="rId21"/>
    <p:sldId id="11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86385" autoAdjust="0"/>
  </p:normalViewPr>
  <p:slideViewPr>
    <p:cSldViewPr snapToGrid="0">
      <p:cViewPr varScale="1">
        <p:scale>
          <a:sx n="82" d="100"/>
          <a:sy n="82" d="100"/>
        </p:scale>
        <p:origin x="643" y="9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E7EE0-EECC-452D-BCA8-32FCF4BD9A0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4667A87-B35A-4C1D-A36A-BB7078FDD541}">
      <dgm:prSet/>
      <dgm:spPr/>
      <dgm:t>
        <a:bodyPr/>
        <a:lstStyle/>
        <a:p>
          <a:pPr>
            <a:defRPr cap="all"/>
          </a:pPr>
          <a:r>
            <a:rPr lang="en-US" baseline="0"/>
            <a:t>Background</a:t>
          </a:r>
          <a:endParaRPr lang="en-US"/>
        </a:p>
      </dgm:t>
    </dgm:pt>
    <dgm:pt modelId="{0E68B9A9-89BA-49C6-B5B2-D4234B72AE62}" type="parTrans" cxnId="{47640C7E-1F85-4A50-A265-84290F5DFA04}">
      <dgm:prSet/>
      <dgm:spPr/>
      <dgm:t>
        <a:bodyPr/>
        <a:lstStyle/>
        <a:p>
          <a:endParaRPr lang="en-US"/>
        </a:p>
      </dgm:t>
    </dgm:pt>
    <dgm:pt modelId="{B50A1729-D3F1-4A86-BDA4-25E78BCCF642}" type="sibTrans" cxnId="{47640C7E-1F85-4A50-A265-84290F5DFA04}">
      <dgm:prSet/>
      <dgm:spPr/>
      <dgm:t>
        <a:bodyPr/>
        <a:lstStyle/>
        <a:p>
          <a:endParaRPr lang="en-US"/>
        </a:p>
      </dgm:t>
    </dgm:pt>
    <dgm:pt modelId="{BB6130B9-29AC-4933-9147-6D49F5D7696A}">
      <dgm:prSet/>
      <dgm:spPr/>
      <dgm:t>
        <a:bodyPr/>
        <a:lstStyle/>
        <a:p>
          <a:pPr>
            <a:defRPr cap="all"/>
          </a:pPr>
          <a:r>
            <a:rPr lang="en-US" baseline="0"/>
            <a:t>Who will be regulated</a:t>
          </a:r>
          <a:endParaRPr lang="en-US"/>
        </a:p>
      </dgm:t>
    </dgm:pt>
    <dgm:pt modelId="{F236A668-EAEB-4FF7-A683-855DBD0292B6}" type="parTrans" cxnId="{81A044C2-90CF-444B-925B-DE5A95BD71E0}">
      <dgm:prSet/>
      <dgm:spPr/>
      <dgm:t>
        <a:bodyPr/>
        <a:lstStyle/>
        <a:p>
          <a:endParaRPr lang="en-US"/>
        </a:p>
      </dgm:t>
    </dgm:pt>
    <dgm:pt modelId="{46EFEB58-D69A-4F63-B082-80CBE8365CAF}" type="sibTrans" cxnId="{81A044C2-90CF-444B-925B-DE5A95BD71E0}">
      <dgm:prSet/>
      <dgm:spPr/>
      <dgm:t>
        <a:bodyPr/>
        <a:lstStyle/>
        <a:p>
          <a:endParaRPr lang="en-US"/>
        </a:p>
      </dgm:t>
    </dgm:pt>
    <dgm:pt modelId="{ADA19D41-8F87-49BE-9181-D73F74870063}">
      <dgm:prSet/>
      <dgm:spPr/>
      <dgm:t>
        <a:bodyPr/>
        <a:lstStyle/>
        <a:p>
          <a:pPr>
            <a:defRPr cap="all"/>
          </a:pPr>
          <a:r>
            <a:rPr lang="en-US" baseline="0"/>
            <a:t>How will they be regulated</a:t>
          </a:r>
          <a:endParaRPr lang="en-US"/>
        </a:p>
      </dgm:t>
    </dgm:pt>
    <dgm:pt modelId="{33D811A6-968C-4A6D-B7D0-BAF721789DBC}" type="parTrans" cxnId="{5DA039E4-5444-4FC9-A4FC-E91D9CDDF7EC}">
      <dgm:prSet/>
      <dgm:spPr/>
      <dgm:t>
        <a:bodyPr/>
        <a:lstStyle/>
        <a:p>
          <a:endParaRPr lang="en-US"/>
        </a:p>
      </dgm:t>
    </dgm:pt>
    <dgm:pt modelId="{0A57F0D0-37A1-41ED-B9A0-5C4B9AE635E4}" type="sibTrans" cxnId="{5DA039E4-5444-4FC9-A4FC-E91D9CDDF7EC}">
      <dgm:prSet/>
      <dgm:spPr/>
      <dgm:t>
        <a:bodyPr/>
        <a:lstStyle/>
        <a:p>
          <a:endParaRPr lang="en-US"/>
        </a:p>
      </dgm:t>
    </dgm:pt>
    <dgm:pt modelId="{16403212-927B-4370-9BE2-CEBFA4F9DB57}">
      <dgm:prSet/>
      <dgm:spPr/>
      <dgm:t>
        <a:bodyPr/>
        <a:lstStyle/>
        <a:p>
          <a:pPr>
            <a:defRPr cap="all"/>
          </a:pPr>
          <a:r>
            <a:rPr lang="en-US" baseline="0"/>
            <a:t>Procedural Status</a:t>
          </a:r>
          <a:endParaRPr lang="en-US"/>
        </a:p>
      </dgm:t>
    </dgm:pt>
    <dgm:pt modelId="{0A8D0834-C001-4BD1-99C3-8224E6488AFB}" type="parTrans" cxnId="{B5ADE17A-E5D4-4602-AE39-403FA56F39E8}">
      <dgm:prSet/>
      <dgm:spPr/>
      <dgm:t>
        <a:bodyPr/>
        <a:lstStyle/>
        <a:p>
          <a:endParaRPr lang="en-US"/>
        </a:p>
      </dgm:t>
    </dgm:pt>
    <dgm:pt modelId="{056F3F1E-5C9C-4520-9D62-2247ABF0433D}" type="sibTrans" cxnId="{B5ADE17A-E5D4-4602-AE39-403FA56F39E8}">
      <dgm:prSet/>
      <dgm:spPr/>
      <dgm:t>
        <a:bodyPr/>
        <a:lstStyle/>
        <a:p>
          <a:endParaRPr lang="en-US"/>
        </a:p>
      </dgm:t>
    </dgm:pt>
    <dgm:pt modelId="{551FC633-3295-4DC4-B1AA-3C3AEF2B7AB8}">
      <dgm:prSet/>
      <dgm:spPr/>
      <dgm:t>
        <a:bodyPr/>
        <a:lstStyle/>
        <a:p>
          <a:pPr>
            <a:defRPr cap="all"/>
          </a:pPr>
          <a:r>
            <a:rPr lang="en-US" baseline="0"/>
            <a:t>Next Steps</a:t>
          </a:r>
          <a:endParaRPr lang="en-US"/>
        </a:p>
      </dgm:t>
    </dgm:pt>
    <dgm:pt modelId="{DC46BBB0-80AE-4C09-AF0A-5FF444DADF6B}" type="parTrans" cxnId="{7215FC4C-519D-44FB-91DE-6190D0AB4CD5}">
      <dgm:prSet/>
      <dgm:spPr/>
      <dgm:t>
        <a:bodyPr/>
        <a:lstStyle/>
        <a:p>
          <a:endParaRPr lang="en-US"/>
        </a:p>
      </dgm:t>
    </dgm:pt>
    <dgm:pt modelId="{D12E0BB8-F32B-4C59-BDB9-BB63EDAAE016}" type="sibTrans" cxnId="{7215FC4C-519D-44FB-91DE-6190D0AB4CD5}">
      <dgm:prSet/>
      <dgm:spPr/>
      <dgm:t>
        <a:bodyPr/>
        <a:lstStyle/>
        <a:p>
          <a:endParaRPr lang="en-US"/>
        </a:p>
      </dgm:t>
    </dgm:pt>
    <dgm:pt modelId="{623F9A2D-A1D0-44EF-85E1-0377B6804486}" type="pres">
      <dgm:prSet presAssocID="{4A2E7EE0-EECC-452D-BCA8-32FCF4BD9A0F}" presName="root" presStyleCnt="0">
        <dgm:presLayoutVars>
          <dgm:dir/>
          <dgm:resizeHandles val="exact"/>
        </dgm:presLayoutVars>
      </dgm:prSet>
      <dgm:spPr/>
    </dgm:pt>
    <dgm:pt modelId="{3BCB66AA-409A-4962-ABFC-8A2A13FE6825}" type="pres">
      <dgm:prSet presAssocID="{D4667A87-B35A-4C1D-A36A-BB7078FDD541}" presName="compNode" presStyleCnt="0"/>
      <dgm:spPr/>
    </dgm:pt>
    <dgm:pt modelId="{97393E13-7365-40F6-B766-5FBF3F7CE553}" type="pres">
      <dgm:prSet presAssocID="{D4667A87-B35A-4C1D-A36A-BB7078FDD541}" presName="iconBgRect" presStyleLbl="bgShp" presStyleIdx="0" presStyleCnt="5"/>
      <dgm:spPr/>
    </dgm:pt>
    <dgm:pt modelId="{49BA6E11-48E5-4628-BB23-F53782602504}" type="pres">
      <dgm:prSet presAssocID="{D4667A87-B35A-4C1D-A36A-BB7078FDD5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ducation"/>
        </a:ext>
      </dgm:extLst>
    </dgm:pt>
    <dgm:pt modelId="{BC177432-EE3A-43F3-9491-8B6A72DD4496}" type="pres">
      <dgm:prSet presAssocID="{D4667A87-B35A-4C1D-A36A-BB7078FDD541}" presName="spaceRect" presStyleCnt="0"/>
      <dgm:spPr/>
    </dgm:pt>
    <dgm:pt modelId="{E3BC0649-0F5E-40B6-83FE-2CFB0E61540B}" type="pres">
      <dgm:prSet presAssocID="{D4667A87-B35A-4C1D-A36A-BB7078FDD541}" presName="textRect" presStyleLbl="revTx" presStyleIdx="0" presStyleCnt="5">
        <dgm:presLayoutVars>
          <dgm:chMax val="1"/>
          <dgm:chPref val="1"/>
        </dgm:presLayoutVars>
      </dgm:prSet>
      <dgm:spPr/>
    </dgm:pt>
    <dgm:pt modelId="{83C8C8E1-BDBA-4325-984D-4B48528CD92E}" type="pres">
      <dgm:prSet presAssocID="{B50A1729-D3F1-4A86-BDA4-25E78BCCF642}" presName="sibTrans" presStyleCnt="0"/>
      <dgm:spPr/>
    </dgm:pt>
    <dgm:pt modelId="{6910D6DB-67E1-4389-9BBF-F98A9B0CDD2F}" type="pres">
      <dgm:prSet presAssocID="{BB6130B9-29AC-4933-9147-6D49F5D7696A}" presName="compNode" presStyleCnt="0"/>
      <dgm:spPr/>
    </dgm:pt>
    <dgm:pt modelId="{602EE3CE-7C4B-458E-8A19-D114374743E0}" type="pres">
      <dgm:prSet presAssocID="{BB6130B9-29AC-4933-9147-6D49F5D7696A}" presName="iconBgRect" presStyleLbl="bgShp" presStyleIdx="1" presStyleCnt="5"/>
      <dgm:spPr/>
    </dgm:pt>
    <dgm:pt modelId="{6D20512A-014B-4C84-937B-955F102D8F8F}" type="pres">
      <dgm:prSet presAssocID="{BB6130B9-29AC-4933-9147-6D49F5D769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71B5C39D-CC2F-4DEE-BF06-387344368780}" type="pres">
      <dgm:prSet presAssocID="{BB6130B9-29AC-4933-9147-6D49F5D7696A}" presName="spaceRect" presStyleCnt="0"/>
      <dgm:spPr/>
    </dgm:pt>
    <dgm:pt modelId="{4B8BAB0A-14F5-4AA3-A5A3-9DE9E26DFAF9}" type="pres">
      <dgm:prSet presAssocID="{BB6130B9-29AC-4933-9147-6D49F5D7696A}" presName="textRect" presStyleLbl="revTx" presStyleIdx="1" presStyleCnt="5">
        <dgm:presLayoutVars>
          <dgm:chMax val="1"/>
          <dgm:chPref val="1"/>
        </dgm:presLayoutVars>
      </dgm:prSet>
      <dgm:spPr/>
    </dgm:pt>
    <dgm:pt modelId="{B2114FF7-B8A8-42A2-AB5F-2C3DCD564A07}" type="pres">
      <dgm:prSet presAssocID="{46EFEB58-D69A-4F63-B082-80CBE8365CAF}" presName="sibTrans" presStyleCnt="0"/>
      <dgm:spPr/>
    </dgm:pt>
    <dgm:pt modelId="{C466E6DE-FAE2-48C3-B211-9D24CB0C7E8A}" type="pres">
      <dgm:prSet presAssocID="{ADA19D41-8F87-49BE-9181-D73F74870063}" presName="compNode" presStyleCnt="0"/>
      <dgm:spPr/>
    </dgm:pt>
    <dgm:pt modelId="{D9B4B871-D7F1-44B4-B1A0-91F456AA94A4}" type="pres">
      <dgm:prSet presAssocID="{ADA19D41-8F87-49BE-9181-D73F74870063}" presName="iconBgRect" presStyleLbl="bgShp" presStyleIdx="2" presStyleCnt="5"/>
      <dgm:spPr/>
    </dgm:pt>
    <dgm:pt modelId="{20F59A15-17DB-4B52-A375-B7BDF090EF5A}" type="pres">
      <dgm:prSet presAssocID="{ADA19D41-8F87-49BE-9181-D73F7487006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2DDF76AE-4C5E-48CA-BD7F-287759B9A70D}" type="pres">
      <dgm:prSet presAssocID="{ADA19D41-8F87-49BE-9181-D73F74870063}" presName="spaceRect" presStyleCnt="0"/>
      <dgm:spPr/>
    </dgm:pt>
    <dgm:pt modelId="{2BA09D40-9B62-47B6-BB25-4CE2C6666AFE}" type="pres">
      <dgm:prSet presAssocID="{ADA19D41-8F87-49BE-9181-D73F74870063}" presName="textRect" presStyleLbl="revTx" presStyleIdx="2" presStyleCnt="5">
        <dgm:presLayoutVars>
          <dgm:chMax val="1"/>
          <dgm:chPref val="1"/>
        </dgm:presLayoutVars>
      </dgm:prSet>
      <dgm:spPr/>
    </dgm:pt>
    <dgm:pt modelId="{78691845-5970-440B-B5EA-E5BD0F7349E5}" type="pres">
      <dgm:prSet presAssocID="{0A57F0D0-37A1-41ED-B9A0-5C4B9AE635E4}" presName="sibTrans" presStyleCnt="0"/>
      <dgm:spPr/>
    </dgm:pt>
    <dgm:pt modelId="{B11A29E1-21DC-40E3-82CD-AA4BA5F46962}" type="pres">
      <dgm:prSet presAssocID="{16403212-927B-4370-9BE2-CEBFA4F9DB57}" presName="compNode" presStyleCnt="0"/>
      <dgm:spPr/>
    </dgm:pt>
    <dgm:pt modelId="{712D21C0-1738-45CB-B024-02D97504ADD5}" type="pres">
      <dgm:prSet presAssocID="{16403212-927B-4370-9BE2-CEBFA4F9DB57}" presName="iconBgRect" presStyleLbl="bgShp" presStyleIdx="3" presStyleCnt="5"/>
      <dgm:spPr/>
    </dgm:pt>
    <dgm:pt modelId="{005CED27-39F3-4AEC-9FEF-52CA089CD104}" type="pres">
      <dgm:prSet presAssocID="{16403212-927B-4370-9BE2-CEBFA4F9DB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pair"/>
        </a:ext>
      </dgm:extLst>
    </dgm:pt>
    <dgm:pt modelId="{10782C16-9E37-4B20-AC9E-159B04465269}" type="pres">
      <dgm:prSet presAssocID="{16403212-927B-4370-9BE2-CEBFA4F9DB57}" presName="spaceRect" presStyleCnt="0"/>
      <dgm:spPr/>
    </dgm:pt>
    <dgm:pt modelId="{714DDD87-38DB-43D8-8F33-37953BAB7C5D}" type="pres">
      <dgm:prSet presAssocID="{16403212-927B-4370-9BE2-CEBFA4F9DB57}" presName="textRect" presStyleLbl="revTx" presStyleIdx="3" presStyleCnt="5">
        <dgm:presLayoutVars>
          <dgm:chMax val="1"/>
          <dgm:chPref val="1"/>
        </dgm:presLayoutVars>
      </dgm:prSet>
      <dgm:spPr/>
    </dgm:pt>
    <dgm:pt modelId="{636F9F78-84B6-4B81-B111-617B0BECB0B1}" type="pres">
      <dgm:prSet presAssocID="{056F3F1E-5C9C-4520-9D62-2247ABF0433D}" presName="sibTrans" presStyleCnt="0"/>
      <dgm:spPr/>
    </dgm:pt>
    <dgm:pt modelId="{C5572479-3CB6-4018-A2B9-6320A5CD8296}" type="pres">
      <dgm:prSet presAssocID="{551FC633-3295-4DC4-B1AA-3C3AEF2B7AB8}" presName="compNode" presStyleCnt="0"/>
      <dgm:spPr/>
    </dgm:pt>
    <dgm:pt modelId="{742646AB-ABA1-4A65-B421-86DC09BA4616}" type="pres">
      <dgm:prSet presAssocID="{551FC633-3295-4DC4-B1AA-3C3AEF2B7AB8}" presName="iconBgRect" presStyleLbl="bgShp" presStyleIdx="4" presStyleCnt="5"/>
      <dgm:spPr/>
    </dgm:pt>
    <dgm:pt modelId="{A5A31DB6-B609-4BB2-9C6D-4471F8DB08BF}" type="pres">
      <dgm:prSet presAssocID="{551FC633-3295-4DC4-B1AA-3C3AEF2B7A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p"/>
        </a:ext>
      </dgm:extLst>
    </dgm:pt>
    <dgm:pt modelId="{D3748694-90D5-4265-A4B8-AFA1C4E40200}" type="pres">
      <dgm:prSet presAssocID="{551FC633-3295-4DC4-B1AA-3C3AEF2B7AB8}" presName="spaceRect" presStyleCnt="0"/>
      <dgm:spPr/>
    </dgm:pt>
    <dgm:pt modelId="{EA037DDD-4DB7-424A-B199-36D0F459D645}" type="pres">
      <dgm:prSet presAssocID="{551FC633-3295-4DC4-B1AA-3C3AEF2B7AB8}" presName="textRect" presStyleLbl="revTx" presStyleIdx="4" presStyleCnt="5">
        <dgm:presLayoutVars>
          <dgm:chMax val="1"/>
          <dgm:chPref val="1"/>
        </dgm:presLayoutVars>
      </dgm:prSet>
      <dgm:spPr/>
    </dgm:pt>
  </dgm:ptLst>
  <dgm:cxnLst>
    <dgm:cxn modelId="{D2E12D17-C2D3-4848-A0F0-E29B178B4804}" type="presOf" srcId="{16403212-927B-4370-9BE2-CEBFA4F9DB57}" destId="{714DDD87-38DB-43D8-8F33-37953BAB7C5D}" srcOrd="0" destOrd="0" presId="urn:microsoft.com/office/officeart/2018/5/layout/IconCircleLabelList"/>
    <dgm:cxn modelId="{8C718D5D-CEFE-45F2-A225-1C5BD35696D0}" type="presOf" srcId="{ADA19D41-8F87-49BE-9181-D73F74870063}" destId="{2BA09D40-9B62-47B6-BB25-4CE2C6666AFE}" srcOrd="0" destOrd="0" presId="urn:microsoft.com/office/officeart/2018/5/layout/IconCircleLabelList"/>
    <dgm:cxn modelId="{9215CF66-52B7-4C89-954A-6344724F4181}" type="presOf" srcId="{BB6130B9-29AC-4933-9147-6D49F5D7696A}" destId="{4B8BAB0A-14F5-4AA3-A5A3-9DE9E26DFAF9}" srcOrd="0" destOrd="0" presId="urn:microsoft.com/office/officeart/2018/5/layout/IconCircleLabelList"/>
    <dgm:cxn modelId="{726A496C-4291-4DD0-9B2A-F3C83C8575A4}" type="presOf" srcId="{D4667A87-B35A-4C1D-A36A-BB7078FDD541}" destId="{E3BC0649-0F5E-40B6-83FE-2CFB0E61540B}" srcOrd="0" destOrd="0" presId="urn:microsoft.com/office/officeart/2018/5/layout/IconCircleLabelList"/>
    <dgm:cxn modelId="{7215FC4C-519D-44FB-91DE-6190D0AB4CD5}" srcId="{4A2E7EE0-EECC-452D-BCA8-32FCF4BD9A0F}" destId="{551FC633-3295-4DC4-B1AA-3C3AEF2B7AB8}" srcOrd="4" destOrd="0" parTransId="{DC46BBB0-80AE-4C09-AF0A-5FF444DADF6B}" sibTransId="{D12E0BB8-F32B-4C59-BDB9-BB63EDAAE016}"/>
    <dgm:cxn modelId="{B5ADE17A-E5D4-4602-AE39-403FA56F39E8}" srcId="{4A2E7EE0-EECC-452D-BCA8-32FCF4BD9A0F}" destId="{16403212-927B-4370-9BE2-CEBFA4F9DB57}" srcOrd="3" destOrd="0" parTransId="{0A8D0834-C001-4BD1-99C3-8224E6488AFB}" sibTransId="{056F3F1E-5C9C-4520-9D62-2247ABF0433D}"/>
    <dgm:cxn modelId="{47640C7E-1F85-4A50-A265-84290F5DFA04}" srcId="{4A2E7EE0-EECC-452D-BCA8-32FCF4BD9A0F}" destId="{D4667A87-B35A-4C1D-A36A-BB7078FDD541}" srcOrd="0" destOrd="0" parTransId="{0E68B9A9-89BA-49C6-B5B2-D4234B72AE62}" sibTransId="{B50A1729-D3F1-4A86-BDA4-25E78BCCF642}"/>
    <dgm:cxn modelId="{1F805FB5-2E56-4B6C-8F29-DB7B1686B207}" type="presOf" srcId="{551FC633-3295-4DC4-B1AA-3C3AEF2B7AB8}" destId="{EA037DDD-4DB7-424A-B199-36D0F459D645}" srcOrd="0" destOrd="0" presId="urn:microsoft.com/office/officeart/2018/5/layout/IconCircleLabelList"/>
    <dgm:cxn modelId="{81A044C2-90CF-444B-925B-DE5A95BD71E0}" srcId="{4A2E7EE0-EECC-452D-BCA8-32FCF4BD9A0F}" destId="{BB6130B9-29AC-4933-9147-6D49F5D7696A}" srcOrd="1" destOrd="0" parTransId="{F236A668-EAEB-4FF7-A683-855DBD0292B6}" sibTransId="{46EFEB58-D69A-4F63-B082-80CBE8365CAF}"/>
    <dgm:cxn modelId="{5DA039E4-5444-4FC9-A4FC-E91D9CDDF7EC}" srcId="{4A2E7EE0-EECC-452D-BCA8-32FCF4BD9A0F}" destId="{ADA19D41-8F87-49BE-9181-D73F74870063}" srcOrd="2" destOrd="0" parTransId="{33D811A6-968C-4A6D-B7D0-BAF721789DBC}" sibTransId="{0A57F0D0-37A1-41ED-B9A0-5C4B9AE635E4}"/>
    <dgm:cxn modelId="{8CDA64FA-7CA2-422C-9FCD-196F24309774}" type="presOf" srcId="{4A2E7EE0-EECC-452D-BCA8-32FCF4BD9A0F}" destId="{623F9A2D-A1D0-44EF-85E1-0377B6804486}" srcOrd="0" destOrd="0" presId="urn:microsoft.com/office/officeart/2018/5/layout/IconCircleLabelList"/>
    <dgm:cxn modelId="{8502D5D7-C4B8-47E7-BAD2-468033137B52}" type="presParOf" srcId="{623F9A2D-A1D0-44EF-85E1-0377B6804486}" destId="{3BCB66AA-409A-4962-ABFC-8A2A13FE6825}" srcOrd="0" destOrd="0" presId="urn:microsoft.com/office/officeart/2018/5/layout/IconCircleLabelList"/>
    <dgm:cxn modelId="{F4D503F7-2882-452D-96B3-BFBF0B1D0D60}" type="presParOf" srcId="{3BCB66AA-409A-4962-ABFC-8A2A13FE6825}" destId="{97393E13-7365-40F6-B766-5FBF3F7CE553}" srcOrd="0" destOrd="0" presId="urn:microsoft.com/office/officeart/2018/5/layout/IconCircleLabelList"/>
    <dgm:cxn modelId="{BBC8FE21-5355-46B5-B6DA-881918C02684}" type="presParOf" srcId="{3BCB66AA-409A-4962-ABFC-8A2A13FE6825}" destId="{49BA6E11-48E5-4628-BB23-F53782602504}" srcOrd="1" destOrd="0" presId="urn:microsoft.com/office/officeart/2018/5/layout/IconCircleLabelList"/>
    <dgm:cxn modelId="{B03F1C06-0370-4E83-9E98-2AE6AD82F10E}" type="presParOf" srcId="{3BCB66AA-409A-4962-ABFC-8A2A13FE6825}" destId="{BC177432-EE3A-43F3-9491-8B6A72DD4496}" srcOrd="2" destOrd="0" presId="urn:microsoft.com/office/officeart/2018/5/layout/IconCircleLabelList"/>
    <dgm:cxn modelId="{5401E36A-5EEA-41E9-81B6-A625A3212BDE}" type="presParOf" srcId="{3BCB66AA-409A-4962-ABFC-8A2A13FE6825}" destId="{E3BC0649-0F5E-40B6-83FE-2CFB0E61540B}" srcOrd="3" destOrd="0" presId="urn:microsoft.com/office/officeart/2018/5/layout/IconCircleLabelList"/>
    <dgm:cxn modelId="{EAD664C6-D661-4B58-909B-B6B71C59FAEF}" type="presParOf" srcId="{623F9A2D-A1D0-44EF-85E1-0377B6804486}" destId="{83C8C8E1-BDBA-4325-984D-4B48528CD92E}" srcOrd="1" destOrd="0" presId="urn:microsoft.com/office/officeart/2018/5/layout/IconCircleLabelList"/>
    <dgm:cxn modelId="{A9095C02-EDB5-4A65-B58B-5FF5A77767FE}" type="presParOf" srcId="{623F9A2D-A1D0-44EF-85E1-0377B6804486}" destId="{6910D6DB-67E1-4389-9BBF-F98A9B0CDD2F}" srcOrd="2" destOrd="0" presId="urn:microsoft.com/office/officeart/2018/5/layout/IconCircleLabelList"/>
    <dgm:cxn modelId="{B619B28F-A1DB-4626-BAF6-AB350DA533C1}" type="presParOf" srcId="{6910D6DB-67E1-4389-9BBF-F98A9B0CDD2F}" destId="{602EE3CE-7C4B-458E-8A19-D114374743E0}" srcOrd="0" destOrd="0" presId="urn:microsoft.com/office/officeart/2018/5/layout/IconCircleLabelList"/>
    <dgm:cxn modelId="{63C9FEC6-BF21-4829-A0AF-493CF5B5DE7D}" type="presParOf" srcId="{6910D6DB-67E1-4389-9BBF-F98A9B0CDD2F}" destId="{6D20512A-014B-4C84-937B-955F102D8F8F}" srcOrd="1" destOrd="0" presId="urn:microsoft.com/office/officeart/2018/5/layout/IconCircleLabelList"/>
    <dgm:cxn modelId="{BF1170B7-DCD3-4982-AE63-CE10921862B0}" type="presParOf" srcId="{6910D6DB-67E1-4389-9BBF-F98A9B0CDD2F}" destId="{71B5C39D-CC2F-4DEE-BF06-387344368780}" srcOrd="2" destOrd="0" presId="urn:microsoft.com/office/officeart/2018/5/layout/IconCircleLabelList"/>
    <dgm:cxn modelId="{74530C27-CB21-48C2-968A-E27DD9FBFE1A}" type="presParOf" srcId="{6910D6DB-67E1-4389-9BBF-F98A9B0CDD2F}" destId="{4B8BAB0A-14F5-4AA3-A5A3-9DE9E26DFAF9}" srcOrd="3" destOrd="0" presId="urn:microsoft.com/office/officeart/2018/5/layout/IconCircleLabelList"/>
    <dgm:cxn modelId="{B29F59EF-047C-4BE4-B219-F59A4F2033BD}" type="presParOf" srcId="{623F9A2D-A1D0-44EF-85E1-0377B6804486}" destId="{B2114FF7-B8A8-42A2-AB5F-2C3DCD564A07}" srcOrd="3" destOrd="0" presId="urn:microsoft.com/office/officeart/2018/5/layout/IconCircleLabelList"/>
    <dgm:cxn modelId="{01644ADD-1BA7-4BC1-84F0-155D4C678389}" type="presParOf" srcId="{623F9A2D-A1D0-44EF-85E1-0377B6804486}" destId="{C466E6DE-FAE2-48C3-B211-9D24CB0C7E8A}" srcOrd="4" destOrd="0" presId="urn:microsoft.com/office/officeart/2018/5/layout/IconCircleLabelList"/>
    <dgm:cxn modelId="{99FF1008-82C4-428A-A905-88D1A1F2B4F4}" type="presParOf" srcId="{C466E6DE-FAE2-48C3-B211-9D24CB0C7E8A}" destId="{D9B4B871-D7F1-44B4-B1A0-91F456AA94A4}" srcOrd="0" destOrd="0" presId="urn:microsoft.com/office/officeart/2018/5/layout/IconCircleLabelList"/>
    <dgm:cxn modelId="{9B51E425-063D-4AE3-ACEA-C710AE403804}" type="presParOf" srcId="{C466E6DE-FAE2-48C3-B211-9D24CB0C7E8A}" destId="{20F59A15-17DB-4B52-A375-B7BDF090EF5A}" srcOrd="1" destOrd="0" presId="urn:microsoft.com/office/officeart/2018/5/layout/IconCircleLabelList"/>
    <dgm:cxn modelId="{B4264C05-CF1D-4C55-9A18-4B5D32ED58FC}" type="presParOf" srcId="{C466E6DE-FAE2-48C3-B211-9D24CB0C7E8A}" destId="{2DDF76AE-4C5E-48CA-BD7F-287759B9A70D}" srcOrd="2" destOrd="0" presId="urn:microsoft.com/office/officeart/2018/5/layout/IconCircleLabelList"/>
    <dgm:cxn modelId="{AD79E596-467B-435B-A280-DEC5E8EB141A}" type="presParOf" srcId="{C466E6DE-FAE2-48C3-B211-9D24CB0C7E8A}" destId="{2BA09D40-9B62-47B6-BB25-4CE2C6666AFE}" srcOrd="3" destOrd="0" presId="urn:microsoft.com/office/officeart/2018/5/layout/IconCircleLabelList"/>
    <dgm:cxn modelId="{2E97C119-95F7-4C9C-A666-0EB9CC59C92E}" type="presParOf" srcId="{623F9A2D-A1D0-44EF-85E1-0377B6804486}" destId="{78691845-5970-440B-B5EA-E5BD0F7349E5}" srcOrd="5" destOrd="0" presId="urn:microsoft.com/office/officeart/2018/5/layout/IconCircleLabelList"/>
    <dgm:cxn modelId="{CED1612D-008D-4447-A93C-8E5C1C382912}" type="presParOf" srcId="{623F9A2D-A1D0-44EF-85E1-0377B6804486}" destId="{B11A29E1-21DC-40E3-82CD-AA4BA5F46962}" srcOrd="6" destOrd="0" presId="urn:microsoft.com/office/officeart/2018/5/layout/IconCircleLabelList"/>
    <dgm:cxn modelId="{B5801C31-1EA3-4FEA-939F-03CFB819CCA6}" type="presParOf" srcId="{B11A29E1-21DC-40E3-82CD-AA4BA5F46962}" destId="{712D21C0-1738-45CB-B024-02D97504ADD5}" srcOrd="0" destOrd="0" presId="urn:microsoft.com/office/officeart/2018/5/layout/IconCircleLabelList"/>
    <dgm:cxn modelId="{7F203D56-16B7-4C91-B371-85F46811C3CD}" type="presParOf" srcId="{B11A29E1-21DC-40E3-82CD-AA4BA5F46962}" destId="{005CED27-39F3-4AEC-9FEF-52CA089CD104}" srcOrd="1" destOrd="0" presId="urn:microsoft.com/office/officeart/2018/5/layout/IconCircleLabelList"/>
    <dgm:cxn modelId="{073F9594-0854-4DA0-9043-43DDE2C9855C}" type="presParOf" srcId="{B11A29E1-21DC-40E3-82CD-AA4BA5F46962}" destId="{10782C16-9E37-4B20-AC9E-159B04465269}" srcOrd="2" destOrd="0" presId="urn:microsoft.com/office/officeart/2018/5/layout/IconCircleLabelList"/>
    <dgm:cxn modelId="{8616C291-8949-408F-A96C-B979A383B12F}" type="presParOf" srcId="{B11A29E1-21DC-40E3-82CD-AA4BA5F46962}" destId="{714DDD87-38DB-43D8-8F33-37953BAB7C5D}" srcOrd="3" destOrd="0" presId="urn:microsoft.com/office/officeart/2018/5/layout/IconCircleLabelList"/>
    <dgm:cxn modelId="{E71A9748-1587-4267-99A1-A2446F96FC5B}" type="presParOf" srcId="{623F9A2D-A1D0-44EF-85E1-0377B6804486}" destId="{636F9F78-84B6-4B81-B111-617B0BECB0B1}" srcOrd="7" destOrd="0" presId="urn:microsoft.com/office/officeart/2018/5/layout/IconCircleLabelList"/>
    <dgm:cxn modelId="{8F6A69D4-DC80-4081-8E3C-0E307C5F3A46}" type="presParOf" srcId="{623F9A2D-A1D0-44EF-85E1-0377B6804486}" destId="{C5572479-3CB6-4018-A2B9-6320A5CD8296}" srcOrd="8" destOrd="0" presId="urn:microsoft.com/office/officeart/2018/5/layout/IconCircleLabelList"/>
    <dgm:cxn modelId="{BDF7924E-5B91-4289-B419-1CA24937A6BD}" type="presParOf" srcId="{C5572479-3CB6-4018-A2B9-6320A5CD8296}" destId="{742646AB-ABA1-4A65-B421-86DC09BA4616}" srcOrd="0" destOrd="0" presId="urn:microsoft.com/office/officeart/2018/5/layout/IconCircleLabelList"/>
    <dgm:cxn modelId="{BB840BE1-78AD-44B9-A5B2-E832A0548519}" type="presParOf" srcId="{C5572479-3CB6-4018-A2B9-6320A5CD8296}" destId="{A5A31DB6-B609-4BB2-9C6D-4471F8DB08BF}" srcOrd="1" destOrd="0" presId="urn:microsoft.com/office/officeart/2018/5/layout/IconCircleLabelList"/>
    <dgm:cxn modelId="{CA7E4CCC-F72D-4BE5-902E-F27D4C1BA60B}" type="presParOf" srcId="{C5572479-3CB6-4018-A2B9-6320A5CD8296}" destId="{D3748694-90D5-4265-A4B8-AFA1C4E40200}" srcOrd="2" destOrd="0" presId="urn:microsoft.com/office/officeart/2018/5/layout/IconCircleLabelList"/>
    <dgm:cxn modelId="{22871286-4388-4F90-B384-8C6F0D11EEAA}" type="presParOf" srcId="{C5572479-3CB6-4018-A2B9-6320A5CD8296}" destId="{EA037DDD-4DB7-424A-B199-36D0F459D64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93E13-7365-40F6-B766-5FBF3F7CE553}">
      <dsp:nvSpPr>
        <dsp:cNvPr id="0" name=""/>
        <dsp:cNvSpPr/>
      </dsp:nvSpPr>
      <dsp:spPr>
        <a:xfrm>
          <a:off x="402600" y="43453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A6E11-48E5-4628-BB23-F53782602504}">
      <dsp:nvSpPr>
        <dsp:cNvPr id="0" name=""/>
        <dsp:cNvSpPr/>
      </dsp:nvSpPr>
      <dsp:spPr>
        <a:xfrm>
          <a:off x="636600" y="66853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BC0649-0F5E-40B6-83FE-2CFB0E61540B}">
      <dsp:nvSpPr>
        <dsp:cNvPr id="0" name=""/>
        <dsp:cNvSpPr/>
      </dsp:nvSpPr>
      <dsp:spPr>
        <a:xfrm>
          <a:off x="51600" y="18745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baseline="0"/>
            <a:t>Background</a:t>
          </a:r>
          <a:endParaRPr lang="en-US" sz="2000" kern="1200"/>
        </a:p>
      </dsp:txBody>
      <dsp:txXfrm>
        <a:off x="51600" y="1874533"/>
        <a:ext cx="1800000" cy="720000"/>
      </dsp:txXfrm>
    </dsp:sp>
    <dsp:sp modelId="{602EE3CE-7C4B-458E-8A19-D114374743E0}">
      <dsp:nvSpPr>
        <dsp:cNvPr id="0" name=""/>
        <dsp:cNvSpPr/>
      </dsp:nvSpPr>
      <dsp:spPr>
        <a:xfrm>
          <a:off x="2517600" y="43453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0512A-014B-4C84-937B-955F102D8F8F}">
      <dsp:nvSpPr>
        <dsp:cNvPr id="0" name=""/>
        <dsp:cNvSpPr/>
      </dsp:nvSpPr>
      <dsp:spPr>
        <a:xfrm>
          <a:off x="2751600" y="66853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8BAB0A-14F5-4AA3-A5A3-9DE9E26DFAF9}">
      <dsp:nvSpPr>
        <dsp:cNvPr id="0" name=""/>
        <dsp:cNvSpPr/>
      </dsp:nvSpPr>
      <dsp:spPr>
        <a:xfrm>
          <a:off x="2166600" y="18745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baseline="0"/>
            <a:t>Who will be regulated</a:t>
          </a:r>
          <a:endParaRPr lang="en-US" sz="2000" kern="1200"/>
        </a:p>
      </dsp:txBody>
      <dsp:txXfrm>
        <a:off x="2166600" y="1874533"/>
        <a:ext cx="1800000" cy="720000"/>
      </dsp:txXfrm>
    </dsp:sp>
    <dsp:sp modelId="{D9B4B871-D7F1-44B4-B1A0-91F456AA94A4}">
      <dsp:nvSpPr>
        <dsp:cNvPr id="0" name=""/>
        <dsp:cNvSpPr/>
      </dsp:nvSpPr>
      <dsp:spPr>
        <a:xfrm>
          <a:off x="4632600" y="43453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59A15-17DB-4B52-A375-B7BDF090EF5A}">
      <dsp:nvSpPr>
        <dsp:cNvPr id="0" name=""/>
        <dsp:cNvSpPr/>
      </dsp:nvSpPr>
      <dsp:spPr>
        <a:xfrm>
          <a:off x="4866600" y="66853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A09D40-9B62-47B6-BB25-4CE2C6666AFE}">
      <dsp:nvSpPr>
        <dsp:cNvPr id="0" name=""/>
        <dsp:cNvSpPr/>
      </dsp:nvSpPr>
      <dsp:spPr>
        <a:xfrm>
          <a:off x="4281600" y="18745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baseline="0"/>
            <a:t>How will they be regulated</a:t>
          </a:r>
          <a:endParaRPr lang="en-US" sz="2000" kern="1200"/>
        </a:p>
      </dsp:txBody>
      <dsp:txXfrm>
        <a:off x="4281600" y="1874533"/>
        <a:ext cx="1800000" cy="720000"/>
      </dsp:txXfrm>
    </dsp:sp>
    <dsp:sp modelId="{712D21C0-1738-45CB-B024-02D97504ADD5}">
      <dsp:nvSpPr>
        <dsp:cNvPr id="0" name=""/>
        <dsp:cNvSpPr/>
      </dsp:nvSpPr>
      <dsp:spPr>
        <a:xfrm>
          <a:off x="6747600" y="43453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CED27-39F3-4AEC-9FEF-52CA089CD104}">
      <dsp:nvSpPr>
        <dsp:cNvPr id="0" name=""/>
        <dsp:cNvSpPr/>
      </dsp:nvSpPr>
      <dsp:spPr>
        <a:xfrm>
          <a:off x="6981600" y="66853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4DDD87-38DB-43D8-8F33-37953BAB7C5D}">
      <dsp:nvSpPr>
        <dsp:cNvPr id="0" name=""/>
        <dsp:cNvSpPr/>
      </dsp:nvSpPr>
      <dsp:spPr>
        <a:xfrm>
          <a:off x="6396600" y="18745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baseline="0"/>
            <a:t>Procedural Status</a:t>
          </a:r>
          <a:endParaRPr lang="en-US" sz="2000" kern="1200"/>
        </a:p>
      </dsp:txBody>
      <dsp:txXfrm>
        <a:off x="6396600" y="1874533"/>
        <a:ext cx="1800000" cy="720000"/>
      </dsp:txXfrm>
    </dsp:sp>
    <dsp:sp modelId="{742646AB-ABA1-4A65-B421-86DC09BA4616}">
      <dsp:nvSpPr>
        <dsp:cNvPr id="0" name=""/>
        <dsp:cNvSpPr/>
      </dsp:nvSpPr>
      <dsp:spPr>
        <a:xfrm>
          <a:off x="8862600" y="43453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31DB6-B609-4BB2-9C6D-4471F8DB08BF}">
      <dsp:nvSpPr>
        <dsp:cNvPr id="0" name=""/>
        <dsp:cNvSpPr/>
      </dsp:nvSpPr>
      <dsp:spPr>
        <a:xfrm>
          <a:off x="9096600" y="66853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037DDD-4DB7-424A-B199-36D0F459D645}">
      <dsp:nvSpPr>
        <dsp:cNvPr id="0" name=""/>
        <dsp:cNvSpPr/>
      </dsp:nvSpPr>
      <dsp:spPr>
        <a:xfrm>
          <a:off x="8511600" y="18745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baseline="0"/>
            <a:t>Next Steps</a:t>
          </a:r>
          <a:endParaRPr lang="en-US" sz="2000" kern="1200"/>
        </a:p>
      </dsp:txBody>
      <dsp:txXfrm>
        <a:off x="8511600" y="187453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77647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2019427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36318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3396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839948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1172810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178215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122364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2581794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BED1-3359-43FE-87B8-74ED9EA4F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93D36-C462-4072-B3A7-BF55163984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85F37-2CA9-43F2-9855-735ABF391B82}"/>
              </a:ext>
            </a:extLst>
          </p:cNvPr>
          <p:cNvSpPr>
            <a:spLocks noGrp="1"/>
          </p:cNvSpPr>
          <p:nvPr>
            <p:ph type="dt" sz="half" idx="10"/>
          </p:nvPr>
        </p:nvSpPr>
        <p:spPr/>
        <p:txBody>
          <a:bodyPr/>
          <a:lstStyle/>
          <a:p>
            <a:fld id="{94F3653A-9CC1-48F9-88C0-F2ACF9343B42}" type="datetimeFigureOut">
              <a:rPr lang="en-US" smtClean="0"/>
              <a:t>5/2/2022</a:t>
            </a:fld>
            <a:endParaRPr lang="en-US" dirty="0"/>
          </a:p>
        </p:txBody>
      </p:sp>
      <p:sp>
        <p:nvSpPr>
          <p:cNvPr id="5" name="Footer Placeholder 4">
            <a:extLst>
              <a:ext uri="{FF2B5EF4-FFF2-40B4-BE49-F238E27FC236}">
                <a16:creationId xmlns:a16="http://schemas.microsoft.com/office/drawing/2014/main" id="{38FBF46C-7C40-442F-BB44-4822C6F762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65E4FB-1D4F-4C49-8912-82105036CFDA}"/>
              </a:ext>
            </a:extLst>
          </p:cNvPr>
          <p:cNvSpPr>
            <a:spLocks noGrp="1"/>
          </p:cNvSpPr>
          <p:nvPr>
            <p:ph type="sldNum" sz="quarter" idx="12"/>
          </p:nvPr>
        </p:nvSpPr>
        <p:spPr/>
        <p:txBody>
          <a:bodyPr/>
          <a:lstStyle/>
          <a:p>
            <a:fld id="{3DCF316A-8CFA-43DF-9938-0EDC68D35604}" type="slidenum">
              <a:rPr lang="en-US" smtClean="0"/>
              <a:t>‹#›</a:t>
            </a:fld>
            <a:endParaRPr lang="en-US" dirty="0"/>
          </a:p>
        </p:txBody>
      </p:sp>
    </p:spTree>
    <p:extLst>
      <p:ext uri="{BB962C8B-B14F-4D97-AF65-F5344CB8AC3E}">
        <p14:creationId xmlns:p14="http://schemas.microsoft.com/office/powerpoint/2010/main" val="316298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99959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155908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51575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169119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43426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263478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382421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70319-BD19-4EB7-89E2-05CF7BEF462F}" type="datetimeFigureOut">
              <a:rPr lang="en-US" smtClean="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A5FB99-ACBD-4FDE-8E3A-EAD81D09F358}" type="slidenum">
              <a:rPr lang="en-US" smtClean="0"/>
              <a:t>‹#›</a:t>
            </a:fld>
            <a:endParaRPr lang="en-US" dirty="0"/>
          </a:p>
        </p:txBody>
      </p:sp>
    </p:spTree>
    <p:extLst>
      <p:ext uri="{BB962C8B-B14F-4D97-AF65-F5344CB8AC3E}">
        <p14:creationId xmlns:p14="http://schemas.microsoft.com/office/powerpoint/2010/main" val="72625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5/2/2022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dirty="0"/>
              <a:t>Brown and Caldwell</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636996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5C03-5EB7-4BD1-992D-40CC831659BA}"/>
              </a:ext>
            </a:extLst>
          </p:cNvPr>
          <p:cNvSpPr>
            <a:spLocks noGrp="1"/>
          </p:cNvSpPr>
          <p:nvPr>
            <p:ph type="ctrTitle"/>
          </p:nvPr>
        </p:nvSpPr>
        <p:spPr/>
        <p:txBody>
          <a:bodyPr/>
          <a:lstStyle/>
          <a:p>
            <a:r>
              <a:rPr lang="en-US" dirty="0"/>
              <a:t>Storm Water/Prop 65 Regulatory Update</a:t>
            </a:r>
          </a:p>
        </p:txBody>
      </p:sp>
      <p:sp>
        <p:nvSpPr>
          <p:cNvPr id="3" name="Subtitle 2">
            <a:extLst>
              <a:ext uri="{FF2B5EF4-FFF2-40B4-BE49-F238E27FC236}">
                <a16:creationId xmlns:a16="http://schemas.microsoft.com/office/drawing/2014/main" id="{7F118288-E3FF-4A45-8139-9FDB68D6FCC5}"/>
              </a:ext>
            </a:extLst>
          </p:cNvPr>
          <p:cNvSpPr>
            <a:spLocks noGrp="1"/>
          </p:cNvSpPr>
          <p:nvPr>
            <p:ph type="subTitle" idx="1"/>
          </p:nvPr>
        </p:nvSpPr>
        <p:spPr/>
        <p:txBody>
          <a:bodyPr>
            <a:normAutofit fontScale="62500" lnSpcReduction="20000"/>
          </a:bodyPr>
          <a:lstStyle/>
          <a:p>
            <a:r>
              <a:rPr lang="en-US" dirty="0"/>
              <a:t>SDEP Luncheon</a:t>
            </a:r>
          </a:p>
          <a:p>
            <a:r>
              <a:rPr lang="en-US" dirty="0"/>
              <a:t>May 4, 2022</a:t>
            </a:r>
          </a:p>
          <a:p>
            <a:r>
              <a:rPr lang="en-US" dirty="0"/>
              <a:t>S. Wayne Rosenbaum</a:t>
            </a:r>
          </a:p>
          <a:p>
            <a:r>
              <a:rPr lang="en-US" dirty="0"/>
              <a:t>Environmental Law Group</a:t>
            </a:r>
          </a:p>
        </p:txBody>
      </p:sp>
      <p:pic>
        <p:nvPicPr>
          <p:cNvPr id="4" name="Picture 3">
            <a:extLst>
              <a:ext uri="{FF2B5EF4-FFF2-40B4-BE49-F238E27FC236}">
                <a16:creationId xmlns:a16="http://schemas.microsoft.com/office/drawing/2014/main" id="{EF9DD528-633E-28F9-6D32-4C651698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3056" y="5559552"/>
            <a:ext cx="2218944" cy="1298448"/>
          </a:xfrm>
          <a:prstGeom prst="rect">
            <a:avLst/>
          </a:prstGeom>
        </p:spPr>
      </p:pic>
    </p:spTree>
    <p:extLst>
      <p:ext uri="{BB962C8B-B14F-4D97-AF65-F5344CB8AC3E}">
        <p14:creationId xmlns:p14="http://schemas.microsoft.com/office/powerpoint/2010/main" val="172035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EFB5F-A75A-4A10-9C4F-5FC539D3C8D5}"/>
              </a:ext>
            </a:extLst>
          </p:cNvPr>
          <p:cNvSpPr>
            <a:spLocks noGrp="1"/>
          </p:cNvSpPr>
          <p:nvPr>
            <p:ph type="title"/>
          </p:nvPr>
        </p:nvSpPr>
        <p:spPr>
          <a:xfrm>
            <a:off x="641074" y="1588878"/>
            <a:ext cx="2844002" cy="3680244"/>
          </a:xfrm>
        </p:spPr>
        <p:txBody>
          <a:bodyPr>
            <a:normAutofit/>
          </a:bodyPr>
          <a:lstStyle/>
          <a:p>
            <a:pPr algn="l"/>
            <a:r>
              <a:rPr lang="en-US" sz="3400">
                <a:solidFill>
                  <a:srgbClr val="FFFFFF"/>
                </a:solidFill>
              </a:rPr>
              <a:t>CII Background</a:t>
            </a:r>
          </a:p>
        </p:txBody>
      </p:sp>
      <p:pic>
        <p:nvPicPr>
          <p:cNvPr id="5"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D5EF57DA-FD33-41A5-94FA-0345A36C8B19}"/>
              </a:ext>
            </a:extLst>
          </p:cNvPr>
          <p:cNvSpPr>
            <a:spLocks noGrp="1"/>
          </p:cNvSpPr>
          <p:nvPr>
            <p:ph idx="1"/>
          </p:nvPr>
        </p:nvSpPr>
        <p:spPr>
          <a:xfrm>
            <a:off x="4634794" y="1049695"/>
            <a:ext cx="6642806" cy="4758611"/>
          </a:xfrm>
        </p:spPr>
        <p:txBody>
          <a:bodyPr anchor="ctr">
            <a:normAutofit/>
          </a:bodyPr>
          <a:lstStyle/>
          <a:p>
            <a:pPr>
              <a:lnSpc>
                <a:spcPct val="110000"/>
              </a:lnSpc>
            </a:pPr>
            <a:r>
              <a:rPr lang="en-US" sz="1100"/>
              <a:t>Arises out of Citizen Suit litigation from 2018</a:t>
            </a:r>
          </a:p>
          <a:p>
            <a:pPr>
              <a:lnSpc>
                <a:spcPct val="110000"/>
              </a:lnSpc>
            </a:pPr>
            <a:r>
              <a:rPr lang="en-US" sz="1100"/>
              <a:t>Plaintiffs petitioned EPA to a make a determination that unpermitted stormwater discharges from privately-owned commercial, industrial, and institutional (“CII”) sources  at two different Los Angeles area watersheds are contributing to violations of water quality standards in the watersheds, and therefore CII sources must obtain a NPDES permit.  </a:t>
            </a:r>
          </a:p>
          <a:p>
            <a:pPr>
              <a:lnSpc>
                <a:spcPct val="110000"/>
              </a:lnSpc>
            </a:pPr>
            <a:r>
              <a:rPr lang="en-US" sz="1100"/>
              <a:t>EPA denied the petition.  </a:t>
            </a:r>
          </a:p>
          <a:p>
            <a:pPr>
              <a:lnSpc>
                <a:spcPct val="110000"/>
              </a:lnSpc>
            </a:pPr>
            <a:r>
              <a:rPr lang="en-US" sz="1100"/>
              <a:t>Although EPA found that stormwater discharges from CII sources were “‘contributing to water quality impairments’ at the watersheds,” EPA determined that NPDES permits were not necessary because “existing programs are underway to adequately address the impairments,” such as California’s municipal separate storm sewer system permits.  Order at 4-5.</a:t>
            </a:r>
          </a:p>
          <a:p>
            <a:pPr>
              <a:lnSpc>
                <a:spcPct val="110000"/>
              </a:lnSpc>
            </a:pPr>
            <a:r>
              <a:rPr lang="en-US" sz="1100"/>
              <a:t>In plaintiffs’ ensuing lawsuit, the District Court granted plaintiffs’ motion for summary judgment, concluding that “EPA acted arbitrarily and capriciously in denying Plaintiffs’ permits and leaving the stormwater discharges at issue unregulated.” Los Angeles Waterkeeper, et al. v. Pruitt, et al., Case No. 2:17-CV-03454-SVW-KS (C.D. Cal., issued Aug. 9, 2018).</a:t>
            </a:r>
          </a:p>
          <a:p>
            <a:pPr>
              <a:lnSpc>
                <a:spcPct val="110000"/>
              </a:lnSpc>
            </a:pPr>
            <a:r>
              <a:rPr lang="en-US" sz="1100"/>
              <a:t>The Court determined that EPA was either required to prohibit the discharge or regulate the discharge subject to the NPDES permitting scheme.  . Los Angeles Waterkeeper, et al. v. Pruitt, et al., Case No. 2:17-CV-03454-SVW-KS (C.D. Cal., issued Aug. 9, 2018).</a:t>
            </a:r>
          </a:p>
          <a:p>
            <a:pPr>
              <a:lnSpc>
                <a:spcPct val="110000"/>
              </a:lnSpc>
            </a:pPr>
            <a:r>
              <a:rPr lang="en-US" sz="1100"/>
              <a:t>EPA and the Los Ageless Water Quality Control Board are in the process of drafting the CII permit</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905135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61897-523E-49FA-B104-A1D28450CDB5}"/>
              </a:ext>
            </a:extLst>
          </p:cNvPr>
          <p:cNvSpPr>
            <a:spLocks noGrp="1"/>
          </p:cNvSpPr>
          <p:nvPr>
            <p:ph type="title"/>
          </p:nvPr>
        </p:nvSpPr>
        <p:spPr>
          <a:xfrm>
            <a:off x="641074" y="1588878"/>
            <a:ext cx="2844002" cy="3680244"/>
          </a:xfrm>
        </p:spPr>
        <p:txBody>
          <a:bodyPr>
            <a:normAutofit/>
          </a:bodyPr>
          <a:lstStyle/>
          <a:p>
            <a:pPr algn="l"/>
            <a:r>
              <a:rPr lang="en-US" sz="4400">
                <a:solidFill>
                  <a:srgbClr val="FFFFFF"/>
                </a:solidFill>
              </a:rPr>
              <a:t>Who will be regulated</a:t>
            </a:r>
            <a:r>
              <a:rPr lang="en-US" sz="4400" baseline="0">
                <a:solidFill>
                  <a:srgbClr val="FFFFFF"/>
                </a:solidFill>
              </a:rPr>
              <a:t> under the CII Permit</a:t>
            </a:r>
            <a:endParaRPr lang="en-US" sz="4400">
              <a:solidFill>
                <a:srgbClr val="FFFFFF"/>
              </a:solidFill>
            </a:endParaRPr>
          </a:p>
        </p:txBody>
      </p:sp>
      <p:pic>
        <p:nvPicPr>
          <p:cNvPr id="18"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F09FAAF3-1C6D-4F9A-B7D4-5521211F9A1C}"/>
              </a:ext>
            </a:extLst>
          </p:cNvPr>
          <p:cNvSpPr>
            <a:spLocks noGrp="1"/>
          </p:cNvSpPr>
          <p:nvPr>
            <p:ph idx="1"/>
          </p:nvPr>
        </p:nvSpPr>
        <p:spPr>
          <a:xfrm>
            <a:off x="4634794" y="1049695"/>
            <a:ext cx="6642806" cy="4758611"/>
          </a:xfrm>
        </p:spPr>
        <p:txBody>
          <a:bodyPr anchor="ctr">
            <a:normAutofit/>
          </a:bodyPr>
          <a:lstStyle/>
          <a:p>
            <a:r>
              <a:rPr lang="en-US" dirty="0"/>
              <a:t> Facilities located in Los Angeles and Ventura Counties that discharge to either the Dominguez Channel/Greater Los Angeles and Long Beach Harbor Watershed or the Los Cerritos Channel/Alamitos Bay Watershed.</a:t>
            </a:r>
          </a:p>
          <a:p>
            <a:r>
              <a:rPr lang="en-US" dirty="0"/>
              <a:t>Industrial, Commercial and Institutional Facilities</a:t>
            </a:r>
          </a:p>
          <a:p>
            <a:pPr lvl="1"/>
            <a:r>
              <a:rPr lang="en-US" dirty="0"/>
              <a:t>Over five acres in size</a:t>
            </a:r>
          </a:p>
          <a:p>
            <a:pPr lvl="1"/>
            <a:r>
              <a:rPr lang="en-US" dirty="0"/>
              <a:t>“Private</a:t>
            </a:r>
            <a:r>
              <a:rPr lang="en-US" baseline="0" dirty="0"/>
              <a:t>” facilities</a:t>
            </a:r>
          </a:p>
        </p:txBody>
      </p:sp>
      <p:pic>
        <p:nvPicPr>
          <p:cNvPr id="19"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226592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C50B9F-3716-49A1-BD0B-BA1E8D056529}"/>
              </a:ext>
            </a:extLst>
          </p:cNvPr>
          <p:cNvSpPr>
            <a:spLocks noGrp="1"/>
          </p:cNvSpPr>
          <p:nvPr>
            <p:ph type="title"/>
          </p:nvPr>
        </p:nvSpPr>
        <p:spPr>
          <a:xfrm>
            <a:off x="641074" y="1588878"/>
            <a:ext cx="2844002" cy="3680244"/>
          </a:xfrm>
        </p:spPr>
        <p:txBody>
          <a:bodyPr>
            <a:normAutofit/>
          </a:bodyPr>
          <a:lstStyle/>
          <a:p>
            <a:pPr algn="l"/>
            <a:r>
              <a:rPr lang="en-US" sz="4400">
                <a:solidFill>
                  <a:srgbClr val="FFFFFF"/>
                </a:solidFill>
              </a:rPr>
              <a:t>How will CII facilities be regulated</a:t>
            </a: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0BAC442B-A282-4738-971A-199495D5EF95}"/>
              </a:ext>
            </a:extLst>
          </p:cNvPr>
          <p:cNvSpPr>
            <a:spLocks noGrp="1"/>
          </p:cNvSpPr>
          <p:nvPr>
            <p:ph idx="1"/>
          </p:nvPr>
        </p:nvSpPr>
        <p:spPr>
          <a:xfrm>
            <a:off x="4634794" y="1049695"/>
            <a:ext cx="6642806" cy="4758611"/>
          </a:xfrm>
        </p:spPr>
        <p:txBody>
          <a:bodyPr anchor="ctr">
            <a:normAutofit/>
          </a:bodyPr>
          <a:lstStyle/>
          <a:p>
            <a:pPr>
              <a:lnSpc>
                <a:spcPct val="110000"/>
              </a:lnSpc>
            </a:pPr>
            <a:r>
              <a:rPr lang="en-US" sz="1400"/>
              <a:t>Three compliance options</a:t>
            </a:r>
          </a:p>
          <a:p>
            <a:pPr lvl="1">
              <a:lnSpc>
                <a:spcPct val="110000"/>
              </a:lnSpc>
            </a:pPr>
            <a:r>
              <a:rPr lang="en-US" sz="1400"/>
              <a:t>Direct compliance with NELs through sampling of stormwater runoff</a:t>
            </a:r>
          </a:p>
          <a:p>
            <a:pPr lvl="1">
              <a:lnSpc>
                <a:spcPct val="110000"/>
              </a:lnSpc>
            </a:pPr>
            <a:r>
              <a:rPr lang="en-US" sz="1400"/>
              <a:t>On-site stormwater retention of all 85th percentile storm events</a:t>
            </a:r>
          </a:p>
          <a:p>
            <a:pPr lvl="1">
              <a:lnSpc>
                <a:spcPct val="110000"/>
              </a:lnSpc>
            </a:pPr>
            <a:r>
              <a:rPr lang="en-US" sz="1400"/>
              <a:t>Off-site stormwater retention through agreement with a local watershed to help fund watershed management program </a:t>
            </a:r>
          </a:p>
          <a:p>
            <a:pPr>
              <a:lnSpc>
                <a:spcPct val="110000"/>
              </a:lnSpc>
            </a:pPr>
            <a:r>
              <a:rPr lang="en-US" sz="1400"/>
              <a:t>CII Permit will preempt and replace IGP coverage</a:t>
            </a:r>
          </a:p>
          <a:p>
            <a:pPr>
              <a:lnSpc>
                <a:spcPct val="110000"/>
              </a:lnSpc>
            </a:pPr>
            <a:r>
              <a:rPr lang="en-US" sz="1400"/>
              <a:t>CII Permit is fenceline to fenceline</a:t>
            </a:r>
          </a:p>
          <a:p>
            <a:pPr>
              <a:lnSpc>
                <a:spcPct val="110000"/>
              </a:lnSpc>
            </a:pPr>
            <a:r>
              <a:rPr lang="en-US" sz="1400"/>
              <a:t>Unanswered Questions</a:t>
            </a:r>
          </a:p>
          <a:p>
            <a:pPr lvl="1">
              <a:lnSpc>
                <a:spcPct val="110000"/>
              </a:lnSpc>
            </a:pPr>
            <a:r>
              <a:rPr lang="en-US" sz="1400"/>
              <a:t>How to define “public” versus “private” facilities?</a:t>
            </a:r>
          </a:p>
          <a:p>
            <a:pPr lvl="2">
              <a:lnSpc>
                <a:spcPct val="110000"/>
              </a:lnSpc>
            </a:pPr>
            <a:r>
              <a:rPr lang="en-US" sz="1400"/>
              <a:t>Private lessee on public land?</a:t>
            </a:r>
          </a:p>
          <a:p>
            <a:pPr lvl="1">
              <a:lnSpc>
                <a:spcPct val="110000"/>
              </a:lnSpc>
            </a:pPr>
            <a:r>
              <a:rPr lang="en-US" sz="1400"/>
              <a:t>Will the permit run to the “operator” or the “property owner?</a:t>
            </a:r>
          </a:p>
          <a:p>
            <a:pPr lvl="2">
              <a:lnSpc>
                <a:spcPct val="110000"/>
              </a:lnSpc>
            </a:pPr>
            <a:r>
              <a:rPr lang="en-US" sz="1400"/>
              <a:t>Each lessee in a shopping center or the landlord?</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62892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EFBBE-DB7C-4D59-BE15-E21330B164A0}"/>
              </a:ext>
            </a:extLst>
          </p:cNvPr>
          <p:cNvSpPr>
            <a:spLocks noGrp="1"/>
          </p:cNvSpPr>
          <p:nvPr>
            <p:ph type="title"/>
          </p:nvPr>
        </p:nvSpPr>
        <p:spPr>
          <a:xfrm>
            <a:off x="641074" y="1588878"/>
            <a:ext cx="2844002" cy="3680244"/>
          </a:xfrm>
        </p:spPr>
        <p:txBody>
          <a:bodyPr>
            <a:normAutofit/>
          </a:bodyPr>
          <a:lstStyle/>
          <a:p>
            <a:pPr algn="l"/>
            <a:r>
              <a:rPr lang="en-US" sz="3700">
                <a:solidFill>
                  <a:srgbClr val="FFFFFF"/>
                </a:solidFill>
              </a:rPr>
              <a:t>CII Procedural Status</a:t>
            </a: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7DC51856-5CCC-4301-943B-82038DDD0EEF}"/>
              </a:ext>
            </a:extLst>
          </p:cNvPr>
          <p:cNvSpPr>
            <a:spLocks noGrp="1"/>
          </p:cNvSpPr>
          <p:nvPr>
            <p:ph idx="1"/>
          </p:nvPr>
        </p:nvSpPr>
        <p:spPr>
          <a:xfrm>
            <a:off x="4634794" y="1049695"/>
            <a:ext cx="6642806" cy="4758611"/>
          </a:xfrm>
        </p:spPr>
        <p:txBody>
          <a:bodyPr anchor="ctr">
            <a:normAutofit/>
          </a:bodyPr>
          <a:lstStyle/>
          <a:p>
            <a:r>
              <a:rPr lang="en-US" dirty="0"/>
              <a:t>CII is still being</a:t>
            </a:r>
            <a:r>
              <a:rPr lang="en-US" baseline="0" dirty="0"/>
              <a:t> drafted by LA RWQCB and EPA</a:t>
            </a:r>
          </a:p>
          <a:p>
            <a:r>
              <a:rPr lang="en-US" baseline="0" dirty="0"/>
              <a:t>Permit will be adopted by the LA RWQCB</a:t>
            </a:r>
          </a:p>
          <a:p>
            <a:r>
              <a:rPr lang="en-US" baseline="0" dirty="0"/>
              <a:t>EPA and LA RWQCB indicate draft permit will be made public in the “spring”</a:t>
            </a:r>
          </a:p>
          <a:p>
            <a:r>
              <a:rPr lang="en-US" baseline="0" dirty="0"/>
              <a:t>Timing and process for permit review and adoption by LA RWQCB still unclear.</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982789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7C94-D9E0-4022-9565-474D8329E4A3}"/>
              </a:ext>
            </a:extLst>
          </p:cNvPr>
          <p:cNvSpPr>
            <a:spLocks noGrp="1"/>
          </p:cNvSpPr>
          <p:nvPr>
            <p:ph type="title"/>
          </p:nvPr>
        </p:nvSpPr>
        <p:spPr>
          <a:xfrm>
            <a:off x="913775" y="618517"/>
            <a:ext cx="10364451" cy="1596177"/>
          </a:xfrm>
        </p:spPr>
        <p:txBody>
          <a:bodyPr>
            <a:normAutofit/>
          </a:bodyPr>
          <a:lstStyle/>
          <a:p>
            <a:r>
              <a:rPr lang="en-US" dirty="0"/>
              <a:t>Where is the CII Going?</a:t>
            </a:r>
          </a:p>
        </p:txBody>
      </p:sp>
      <p:sp>
        <p:nvSpPr>
          <p:cNvPr id="3" name="Content Placeholder 2">
            <a:extLst>
              <a:ext uri="{FF2B5EF4-FFF2-40B4-BE49-F238E27FC236}">
                <a16:creationId xmlns:a16="http://schemas.microsoft.com/office/drawing/2014/main" id="{0B52FE59-00A0-4C5F-A880-D8D161DB3930}"/>
              </a:ext>
            </a:extLst>
          </p:cNvPr>
          <p:cNvSpPr>
            <a:spLocks noGrp="1"/>
          </p:cNvSpPr>
          <p:nvPr>
            <p:ph idx="1"/>
          </p:nvPr>
        </p:nvSpPr>
        <p:spPr>
          <a:xfrm>
            <a:off x="913774" y="2367092"/>
            <a:ext cx="6096626" cy="3424107"/>
          </a:xfrm>
        </p:spPr>
        <p:txBody>
          <a:bodyPr>
            <a:normAutofit/>
          </a:bodyPr>
          <a:lstStyle/>
          <a:p>
            <a:r>
              <a:rPr lang="en-US" dirty="0"/>
              <a:t>Citizen Suit enforcers are lobbing</a:t>
            </a:r>
            <a:r>
              <a:rPr lang="en-US" baseline="0" dirty="0"/>
              <a:t> the legislature to apply the CII statewide.</a:t>
            </a:r>
          </a:p>
          <a:p>
            <a:r>
              <a:rPr lang="en-US" baseline="0" dirty="0"/>
              <a:t>State legislature and the SWRCB can not adopt an NPDES permit without EPA first using its residual authority.</a:t>
            </a:r>
          </a:p>
          <a:p>
            <a:r>
              <a:rPr lang="en-US" baseline="0" dirty="0"/>
              <a:t>Without NPDES status there is no basis for citizen suit enforcement under Porter Cologne.</a:t>
            </a:r>
            <a:endParaRPr lang="en-US" dirty="0"/>
          </a:p>
        </p:txBody>
      </p:sp>
      <p:pic>
        <p:nvPicPr>
          <p:cNvPr id="5" name="Picture 4" descr="Shape, arrow&#10;&#10;Description automatically generated">
            <a:extLst>
              <a:ext uri="{FF2B5EF4-FFF2-40B4-BE49-F238E27FC236}">
                <a16:creationId xmlns:a16="http://schemas.microsoft.com/office/drawing/2014/main" id="{ED4D49C2-DDD8-3682-130E-8A53222F9977}"/>
              </a:ext>
            </a:extLst>
          </p:cNvPr>
          <p:cNvPicPr>
            <a:picLocks noChangeAspect="1"/>
          </p:cNvPicPr>
          <p:nvPr/>
        </p:nvPicPr>
        <p:blipFill rotWithShape="1">
          <a:blip r:embed="rId2">
            <a:extLst>
              <a:ext uri="{28A0092B-C50C-407E-A947-70E740481C1C}">
                <a14:useLocalDpi xmlns:a14="http://schemas.microsoft.com/office/drawing/2010/main" val="0"/>
              </a:ext>
            </a:extLst>
          </a:blip>
          <a:srcRect l="1882" r="14487" b="3"/>
          <a:stretch/>
        </p:blipFill>
        <p:spPr>
          <a:xfrm>
            <a:off x="737006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0052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96E4-E48F-4898-996B-AEBA8E30CD0F}"/>
              </a:ext>
            </a:extLst>
          </p:cNvPr>
          <p:cNvSpPr>
            <a:spLocks noGrp="1"/>
          </p:cNvSpPr>
          <p:nvPr>
            <p:ph type="title"/>
          </p:nvPr>
        </p:nvSpPr>
        <p:spPr/>
        <p:txBody>
          <a:bodyPr/>
          <a:lstStyle/>
          <a:p>
            <a:r>
              <a:rPr lang="en-US"/>
              <a:t>Prop 65  Short Form Warning</a:t>
            </a:r>
            <a:endParaRPr lang="en-US" dirty="0"/>
          </a:p>
        </p:txBody>
      </p:sp>
      <p:sp>
        <p:nvSpPr>
          <p:cNvPr id="3" name="Content Placeholder 2">
            <a:extLst>
              <a:ext uri="{FF2B5EF4-FFF2-40B4-BE49-F238E27FC236}">
                <a16:creationId xmlns:a16="http://schemas.microsoft.com/office/drawing/2014/main" id="{6BAC5DD1-A1B3-44F3-BF93-8611A8BBC8CE}"/>
              </a:ext>
            </a:extLst>
          </p:cNvPr>
          <p:cNvSpPr>
            <a:spLocks noGrp="1"/>
          </p:cNvSpPr>
          <p:nvPr>
            <p:ph idx="1"/>
          </p:nvPr>
        </p:nvSpPr>
        <p:spPr/>
        <p:txBody>
          <a:bodyPr>
            <a:normAutofit fontScale="92500" lnSpcReduction="10000"/>
          </a:bodyPr>
          <a:lstStyle/>
          <a:p>
            <a:r>
              <a:rPr lang="en-US" dirty="0"/>
              <a:t>In August 2016 the California Office of Environmental Health Hazard Assessment (“OEHHA”) adopted amended regulations for the provision of “clear and reasonable” Proposition 65 warnings in Title 27, California Code of Regulations, section 25600, et seq   (“Warning”). </a:t>
            </a:r>
          </a:p>
          <a:p>
            <a:r>
              <a:rPr lang="en-US" dirty="0"/>
              <a:t>The amended regulations provided for the use of a “short form” warning.</a:t>
            </a:r>
          </a:p>
          <a:p>
            <a:r>
              <a:rPr lang="en-US" dirty="0"/>
              <a:t>Short form warnings have limited language and do not require the identification of a chemical of concern.</a:t>
            </a:r>
          </a:p>
          <a:p>
            <a:r>
              <a:rPr lang="en-US" dirty="0"/>
              <a:t>The 2016 did not limit the use of the short form warning to specific classes of products or product size.</a:t>
            </a:r>
          </a:p>
        </p:txBody>
      </p:sp>
      <p:pic>
        <p:nvPicPr>
          <p:cNvPr id="6" name="Picture 5" descr="A picture containing text, clipart&#10;&#10;Description automatically generated">
            <a:extLst>
              <a:ext uri="{FF2B5EF4-FFF2-40B4-BE49-F238E27FC236}">
                <a16:creationId xmlns:a16="http://schemas.microsoft.com/office/drawing/2014/main" id="{66574C33-75E6-E0FB-57EF-9ABA66838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480" y="648996"/>
            <a:ext cx="1341745" cy="1341745"/>
          </a:xfrm>
          <a:prstGeom prst="rect">
            <a:avLst/>
          </a:prstGeom>
        </p:spPr>
      </p:pic>
    </p:spTree>
    <p:extLst>
      <p:ext uri="{BB962C8B-B14F-4D97-AF65-F5344CB8AC3E}">
        <p14:creationId xmlns:p14="http://schemas.microsoft.com/office/powerpoint/2010/main" val="760047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n placed on top of a signature line">
            <a:extLst>
              <a:ext uri="{FF2B5EF4-FFF2-40B4-BE49-F238E27FC236}">
                <a16:creationId xmlns:a16="http://schemas.microsoft.com/office/drawing/2014/main" id="{1239C95D-73EF-9292-9B63-F217D3DCC62D}"/>
              </a:ext>
            </a:extLst>
          </p:cNvPr>
          <p:cNvPicPr>
            <a:picLocks noChangeAspect="1"/>
          </p:cNvPicPr>
          <p:nvPr/>
        </p:nvPicPr>
        <p:blipFill rotWithShape="1">
          <a:blip r:embed="rId3"/>
          <a:srcRect l="55137" r="5243" b="-1"/>
          <a:stretch/>
        </p:blipFill>
        <p:spPr>
          <a:xfrm>
            <a:off x="20" y="10"/>
            <a:ext cx="4070535" cy="6857990"/>
          </a:xfrm>
          <a:prstGeom prst="rect">
            <a:avLst/>
          </a:prstGeom>
        </p:spPr>
      </p:pic>
      <p:pic>
        <p:nvPicPr>
          <p:cNvPr id="13" name="Picture 12">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7A9D2E-54C8-4660-9109-7289B4FE17C3}"/>
              </a:ext>
            </a:extLst>
          </p:cNvPr>
          <p:cNvSpPr>
            <a:spLocks noGrp="1"/>
          </p:cNvSpPr>
          <p:nvPr>
            <p:ph type="title"/>
          </p:nvPr>
        </p:nvSpPr>
        <p:spPr>
          <a:xfrm>
            <a:off x="4465050" y="618517"/>
            <a:ext cx="6672886" cy="1596177"/>
          </a:xfrm>
        </p:spPr>
        <p:txBody>
          <a:bodyPr>
            <a:normAutofit/>
          </a:bodyPr>
          <a:lstStyle/>
          <a:p>
            <a:r>
              <a:rPr lang="en-US" dirty="0"/>
              <a:t>OEHHA seeks to amend the regulations</a:t>
            </a:r>
            <a:r>
              <a:rPr lang="en-US" baseline="0" dirty="0"/>
              <a:t> for the Short Form Warning</a:t>
            </a:r>
            <a:endParaRPr lang="en-US" dirty="0"/>
          </a:p>
        </p:txBody>
      </p:sp>
      <p:sp>
        <p:nvSpPr>
          <p:cNvPr id="3" name="Content Placeholder 2">
            <a:extLst>
              <a:ext uri="{FF2B5EF4-FFF2-40B4-BE49-F238E27FC236}">
                <a16:creationId xmlns:a16="http://schemas.microsoft.com/office/drawing/2014/main" id="{F0AA9465-C3DE-4D62-940F-93151F11E921}"/>
              </a:ext>
            </a:extLst>
          </p:cNvPr>
          <p:cNvSpPr>
            <a:spLocks noGrp="1"/>
          </p:cNvSpPr>
          <p:nvPr>
            <p:ph idx="1"/>
          </p:nvPr>
        </p:nvSpPr>
        <p:spPr>
          <a:xfrm>
            <a:off x="4465048" y="2367092"/>
            <a:ext cx="6672887" cy="3424107"/>
          </a:xfrm>
        </p:spPr>
        <p:txBody>
          <a:bodyPr>
            <a:normAutofit/>
          </a:bodyPr>
          <a:lstStyle/>
          <a:p>
            <a:pPr>
              <a:lnSpc>
                <a:spcPct val="110000"/>
              </a:lnSpc>
            </a:pPr>
            <a:r>
              <a:rPr lang="en-US" dirty="0"/>
              <a:t>January 8, 2021, OEHHA issues a proposed amendment to the regulations regarding attempting to limit the use of</a:t>
            </a:r>
            <a:r>
              <a:rPr lang="en-US" baseline="0" dirty="0"/>
              <a:t> the short form warning including.</a:t>
            </a:r>
            <a:endParaRPr lang="en-US" baseline="0"/>
          </a:p>
          <a:p>
            <a:pPr lvl="1">
              <a:lnSpc>
                <a:spcPct val="110000"/>
              </a:lnSpc>
            </a:pPr>
            <a:r>
              <a:rPr lang="en-US" baseline="0" dirty="0"/>
              <a:t>Label and package shape and size</a:t>
            </a:r>
            <a:endParaRPr lang="en-US" baseline="0"/>
          </a:p>
          <a:p>
            <a:pPr lvl="1">
              <a:lnSpc>
                <a:spcPct val="110000"/>
              </a:lnSpc>
            </a:pPr>
            <a:r>
              <a:rPr lang="en-US" baseline="0" dirty="0"/>
              <a:t>Font size</a:t>
            </a:r>
            <a:endParaRPr lang="en-US" baseline="0"/>
          </a:p>
          <a:p>
            <a:pPr lvl="1">
              <a:lnSpc>
                <a:spcPct val="110000"/>
              </a:lnSpc>
            </a:pPr>
            <a:r>
              <a:rPr lang="en-US" baseline="0" dirty="0"/>
              <a:t>Declarative statement “exposes you to”</a:t>
            </a:r>
            <a:endParaRPr lang="en-US" baseline="0"/>
          </a:p>
          <a:p>
            <a:pPr lvl="0">
              <a:lnSpc>
                <a:spcPct val="110000"/>
              </a:lnSpc>
            </a:pPr>
            <a:r>
              <a:rPr lang="en-US" baseline="0" dirty="0"/>
              <a:t>OEHHA receives significant pushback from manufactures and retailers.</a:t>
            </a:r>
            <a:endParaRPr lang="en-US" baseline="0"/>
          </a:p>
        </p:txBody>
      </p:sp>
      <p:cxnSp>
        <p:nvCxnSpPr>
          <p:cNvPr id="15" name="Straight Connector 14">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24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en placed on top of a signature line">
            <a:extLst>
              <a:ext uri="{FF2B5EF4-FFF2-40B4-BE49-F238E27FC236}">
                <a16:creationId xmlns:a16="http://schemas.microsoft.com/office/drawing/2014/main" id="{10D9BB75-FA32-4200-4813-0460C095D1E1}"/>
              </a:ext>
            </a:extLst>
          </p:cNvPr>
          <p:cNvPicPr>
            <a:picLocks noChangeAspect="1"/>
          </p:cNvPicPr>
          <p:nvPr/>
        </p:nvPicPr>
        <p:blipFill rotWithShape="1">
          <a:blip r:embed="rId3"/>
          <a:srcRect l="55069" r="5311" b="-1"/>
          <a:stretch/>
        </p:blipFill>
        <p:spPr>
          <a:xfrm>
            <a:off x="20" y="10"/>
            <a:ext cx="4070535" cy="6857990"/>
          </a:xfrm>
          <a:prstGeom prst="rect">
            <a:avLst/>
          </a:prstGeom>
        </p:spPr>
      </p:pic>
      <p:pic>
        <p:nvPicPr>
          <p:cNvPr id="13" name="Picture 12">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4D108B-F889-4786-80BB-D2C456D5741E}"/>
              </a:ext>
            </a:extLst>
          </p:cNvPr>
          <p:cNvSpPr>
            <a:spLocks noGrp="1"/>
          </p:cNvSpPr>
          <p:nvPr>
            <p:ph type="title"/>
          </p:nvPr>
        </p:nvSpPr>
        <p:spPr>
          <a:xfrm>
            <a:off x="4465050" y="618517"/>
            <a:ext cx="6672886" cy="1596177"/>
          </a:xfrm>
        </p:spPr>
        <p:txBody>
          <a:bodyPr>
            <a:normAutofit/>
          </a:bodyPr>
          <a:lstStyle/>
          <a:p>
            <a:r>
              <a:rPr lang="en-US" dirty="0"/>
              <a:t>OEHHA seeks to amend the amendment</a:t>
            </a:r>
          </a:p>
        </p:txBody>
      </p:sp>
      <p:sp>
        <p:nvSpPr>
          <p:cNvPr id="3" name="Content Placeholder 2">
            <a:extLst>
              <a:ext uri="{FF2B5EF4-FFF2-40B4-BE49-F238E27FC236}">
                <a16:creationId xmlns:a16="http://schemas.microsoft.com/office/drawing/2014/main" id="{8B4DC1D4-C71F-45E5-B5DC-6E7A4EC0BD94}"/>
              </a:ext>
            </a:extLst>
          </p:cNvPr>
          <p:cNvSpPr>
            <a:spLocks noGrp="1"/>
          </p:cNvSpPr>
          <p:nvPr>
            <p:ph idx="1"/>
          </p:nvPr>
        </p:nvSpPr>
        <p:spPr>
          <a:xfrm>
            <a:off x="4465048" y="2367092"/>
            <a:ext cx="6672887" cy="3424107"/>
          </a:xfrm>
        </p:spPr>
        <p:txBody>
          <a:bodyPr>
            <a:normAutofit/>
          </a:bodyPr>
          <a:lstStyle/>
          <a:p>
            <a:pPr lvl="0">
              <a:lnSpc>
                <a:spcPct val="110000"/>
              </a:lnSpc>
            </a:pPr>
            <a:r>
              <a:rPr lang="en-US" sz="1500"/>
              <a:t>April 5, 2022, OEHHA publishes</a:t>
            </a:r>
            <a:r>
              <a:rPr lang="en-US" sz="1500" baseline="0"/>
              <a:t> a revised rule with the following changes</a:t>
            </a:r>
          </a:p>
          <a:p>
            <a:pPr lvl="1">
              <a:lnSpc>
                <a:spcPct val="110000"/>
              </a:lnSpc>
            </a:pPr>
            <a:r>
              <a:rPr lang="en-US" sz="1500"/>
              <a:t>Use of the</a:t>
            </a:r>
            <a:r>
              <a:rPr lang="en-US" sz="1500" baseline="0"/>
              <a:t> phrase CA Warning or California Warning</a:t>
            </a:r>
          </a:p>
          <a:p>
            <a:pPr lvl="1">
              <a:lnSpc>
                <a:spcPct val="110000"/>
              </a:lnSpc>
            </a:pPr>
            <a:r>
              <a:rPr lang="en-US" sz="1500"/>
              <a:t>Short form can be used on product labels of any size, regardless of package size and shape.</a:t>
            </a:r>
          </a:p>
          <a:p>
            <a:pPr lvl="1">
              <a:lnSpc>
                <a:spcPct val="110000"/>
              </a:lnSpc>
            </a:pPr>
            <a:r>
              <a:rPr lang="en-US" sz="1500"/>
              <a:t>Remove requirement that the warning</a:t>
            </a:r>
            <a:r>
              <a:rPr lang="en-US" sz="1500" baseline="0"/>
              <a:t> must be in the same size font as any other consumer information</a:t>
            </a:r>
          </a:p>
          <a:p>
            <a:pPr lvl="2">
              <a:lnSpc>
                <a:spcPct val="110000"/>
              </a:lnSpc>
            </a:pPr>
            <a:r>
              <a:rPr lang="en-US" sz="1500"/>
              <a:t>6 point</a:t>
            </a:r>
            <a:r>
              <a:rPr lang="en-US" sz="1500" baseline="0"/>
              <a:t> minimum</a:t>
            </a:r>
          </a:p>
          <a:p>
            <a:pPr lvl="1">
              <a:lnSpc>
                <a:spcPct val="110000"/>
              </a:lnSpc>
            </a:pPr>
            <a:r>
              <a:rPr lang="en-US" sz="1500"/>
              <a:t>Reverts to “can expose you to”</a:t>
            </a:r>
          </a:p>
          <a:p>
            <a:pPr lvl="1">
              <a:lnSpc>
                <a:spcPct val="110000"/>
              </a:lnSpc>
            </a:pPr>
            <a:r>
              <a:rPr lang="en-US" sz="1500"/>
              <a:t>Two years to implement after adoption</a:t>
            </a:r>
          </a:p>
          <a:p>
            <a:pPr lvl="1">
              <a:lnSpc>
                <a:spcPct val="110000"/>
              </a:lnSpc>
            </a:pPr>
            <a:r>
              <a:rPr lang="en-US" sz="1500"/>
              <a:t>Still requires inclusion</a:t>
            </a:r>
            <a:r>
              <a:rPr lang="en-US" sz="1500" baseline="0"/>
              <a:t> of an identified chemical of concern.</a:t>
            </a:r>
            <a:endParaRPr lang="en-US" sz="1500"/>
          </a:p>
        </p:txBody>
      </p:sp>
      <p:cxnSp>
        <p:nvCxnSpPr>
          <p:cNvPr id="15" name="Straight Connector 14">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562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007F-2DC5-4C4D-8769-5AEA4A20D5A5}"/>
              </a:ext>
            </a:extLst>
          </p:cNvPr>
          <p:cNvSpPr>
            <a:spLocks noGrp="1"/>
          </p:cNvSpPr>
          <p:nvPr>
            <p:ph type="title"/>
          </p:nvPr>
        </p:nvSpPr>
        <p:spPr/>
        <p:txBody>
          <a:bodyPr/>
          <a:lstStyle/>
          <a:p>
            <a:r>
              <a:rPr lang="en-US" dirty="0"/>
              <a:t>PFAS –</a:t>
            </a:r>
            <a:r>
              <a:rPr lang="en-US" baseline="0" dirty="0"/>
              <a:t> The Forever Chemicals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98916" y="2214694"/>
            <a:ext cx="4476126" cy="3424237"/>
          </a:xfrm>
        </p:spPr>
      </p:pic>
      <p:sp>
        <p:nvSpPr>
          <p:cNvPr id="3" name="Text Placeholder 2">
            <a:extLst>
              <a:ext uri="{FF2B5EF4-FFF2-40B4-BE49-F238E27FC236}">
                <a16:creationId xmlns:a16="http://schemas.microsoft.com/office/drawing/2014/main" id="{52F35FCF-28A5-4C4B-856A-FFA9EFFD4877}"/>
              </a:ext>
            </a:extLst>
          </p:cNvPr>
          <p:cNvSpPr>
            <a:spLocks noGrp="1"/>
          </p:cNvSpPr>
          <p:nvPr>
            <p:ph type="body" idx="4294967295"/>
          </p:nvPr>
        </p:nvSpPr>
        <p:spPr/>
        <p:txBody>
          <a:bodyPr/>
          <a:lstStyle/>
          <a:p>
            <a:r>
              <a:rPr lang="en-US" dirty="0"/>
              <a:t>They ARE EVERYWHERE</a:t>
            </a:r>
          </a:p>
          <a:p>
            <a:pPr lvl="1"/>
            <a:r>
              <a:rPr lang="en-US" dirty="0"/>
              <a:t>CLOTHING</a:t>
            </a:r>
          </a:p>
          <a:p>
            <a:pPr lvl="1"/>
            <a:r>
              <a:rPr lang="en-US" dirty="0"/>
              <a:t>pIZZA</a:t>
            </a:r>
            <a:r>
              <a:rPr lang="en-US" baseline="0" dirty="0"/>
              <a:t> BOXES</a:t>
            </a:r>
          </a:p>
          <a:p>
            <a:pPr lvl="1"/>
            <a:r>
              <a:rPr lang="en-US" baseline="0" dirty="0"/>
              <a:t>cHROME pLATING</a:t>
            </a:r>
          </a:p>
          <a:p>
            <a:pPr lvl="1"/>
            <a:r>
              <a:rPr lang="en-US" baseline="0" dirty="0"/>
              <a:t>hYDROPHILIC APPLICATIONS</a:t>
            </a:r>
          </a:p>
          <a:p>
            <a:pPr lvl="1"/>
            <a:r>
              <a:rPr lang="en-US" baseline="0" dirty="0"/>
              <a:t>rELEASE APPLCIATIONS</a:t>
            </a:r>
          </a:p>
        </p:txBody>
      </p:sp>
    </p:spTree>
    <p:extLst>
      <p:ext uri="{BB962C8B-B14F-4D97-AF65-F5344CB8AC3E}">
        <p14:creationId xmlns:p14="http://schemas.microsoft.com/office/powerpoint/2010/main" val="91610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32593B-1118-43EC-A3DC-9848C5ABEA26}"/>
              </a:ext>
            </a:extLst>
          </p:cNvPr>
          <p:cNvSpPr>
            <a:spLocks noGrp="1"/>
          </p:cNvSpPr>
          <p:nvPr>
            <p:ph type="title"/>
          </p:nvPr>
        </p:nvSpPr>
        <p:spPr/>
        <p:txBody>
          <a:bodyPr/>
          <a:lstStyle/>
          <a:p>
            <a:pPr lvl="0"/>
            <a:r>
              <a:rPr lang="en-US" dirty="0"/>
              <a:t>Proposition 65 Regulation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0673" y="1825692"/>
            <a:ext cx="2518611" cy="2502869"/>
          </a:xfrm>
          <a:prstGeom prst="rect">
            <a:avLst/>
          </a:prstGeom>
        </p:spPr>
      </p:pic>
      <p:sp>
        <p:nvSpPr>
          <p:cNvPr id="2" name="Content Placeholder 1">
            <a:extLst>
              <a:ext uri="{FF2B5EF4-FFF2-40B4-BE49-F238E27FC236}">
                <a16:creationId xmlns:a16="http://schemas.microsoft.com/office/drawing/2014/main" id="{2C561F88-48DA-4605-89A8-36C7BABD4A57}"/>
              </a:ext>
            </a:extLst>
          </p:cNvPr>
          <p:cNvSpPr>
            <a:spLocks noGrp="1"/>
          </p:cNvSpPr>
          <p:nvPr>
            <p:ph sz="quarter" idx="13"/>
          </p:nvPr>
        </p:nvSpPr>
        <p:spPr/>
        <p:txBody>
          <a:bodyPr/>
          <a:lstStyle/>
          <a:p>
            <a:r>
              <a:rPr lang="en-US" dirty="0"/>
              <a:t>PFOA and PFOS listed as a Carcinogen in November 2017</a:t>
            </a:r>
          </a:p>
          <a:p>
            <a:pPr lvl="1"/>
            <a:r>
              <a:rPr lang="en-US" dirty="0"/>
              <a:t>Warning Provisions Effective November 2018</a:t>
            </a:r>
          </a:p>
          <a:p>
            <a:pPr lvl="2"/>
            <a:r>
              <a:rPr lang="en-US" dirty="0"/>
              <a:t>Consumer Product Warnings</a:t>
            </a:r>
          </a:p>
          <a:p>
            <a:pPr lvl="2"/>
            <a:r>
              <a:rPr lang="en-US" dirty="0"/>
              <a:t>Environmental Exposure Warnings</a:t>
            </a:r>
          </a:p>
          <a:p>
            <a:pPr lvl="2"/>
            <a:r>
              <a:rPr lang="en-US" dirty="0"/>
              <a:t>Occupational Exposure Warnings</a:t>
            </a:r>
          </a:p>
          <a:p>
            <a:pPr lvl="2"/>
            <a:r>
              <a:rPr lang="en-US" dirty="0"/>
              <a:t>Tennant Warnings</a:t>
            </a:r>
          </a:p>
          <a:p>
            <a:pPr lvl="1"/>
            <a:r>
              <a:rPr lang="en-US" dirty="0"/>
              <a:t>As of July 2019, California businesses were also to be prohibited from releasing PFOA or PFOS into sources of drinking water.</a:t>
            </a:r>
          </a:p>
          <a:p>
            <a:pPr lvl="1"/>
            <a:r>
              <a:rPr lang="en-US" dirty="0"/>
              <a:t>Proposition 65 is enforceable by Citizen Suit</a:t>
            </a:r>
          </a:p>
        </p:txBody>
      </p:sp>
      <p:sp>
        <p:nvSpPr>
          <p:cNvPr id="5" name="Slide Number Placeholder 4">
            <a:extLst>
              <a:ext uri="{FF2B5EF4-FFF2-40B4-BE49-F238E27FC236}">
                <a16:creationId xmlns:a16="http://schemas.microsoft.com/office/drawing/2014/main" id="{DE4EAAD2-7CAF-4C3F-9AFA-20D5AD2FC1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B7B7A9"/>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93376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A7FC-A356-475F-8FCB-9E53F3C802D1}"/>
              </a:ext>
            </a:extLst>
          </p:cNvPr>
          <p:cNvSpPr>
            <a:spLocks noGrp="1"/>
          </p:cNvSpPr>
          <p:nvPr>
            <p:ph type="title"/>
          </p:nvPr>
        </p:nvSpPr>
        <p:spPr/>
        <p:txBody>
          <a:bodyPr/>
          <a:lstStyle/>
          <a:p>
            <a:r>
              <a:rPr lang="en-US" dirty="0"/>
              <a:t>Recent Hot Topic</a:t>
            </a:r>
            <a:r>
              <a:rPr lang="en-US" baseline="0" dirty="0"/>
              <a:t> Highlights</a:t>
            </a:r>
            <a:endParaRPr lang="en-US" dirty="0"/>
          </a:p>
        </p:txBody>
      </p:sp>
      <p:sp>
        <p:nvSpPr>
          <p:cNvPr id="3" name="Content Placeholder 2">
            <a:extLst>
              <a:ext uri="{FF2B5EF4-FFF2-40B4-BE49-F238E27FC236}">
                <a16:creationId xmlns:a16="http://schemas.microsoft.com/office/drawing/2014/main" id="{169ED0C5-43F1-4023-9D1A-801C874D92F2}"/>
              </a:ext>
            </a:extLst>
          </p:cNvPr>
          <p:cNvSpPr>
            <a:spLocks noGrp="1"/>
          </p:cNvSpPr>
          <p:nvPr>
            <p:ph idx="1"/>
          </p:nvPr>
        </p:nvSpPr>
        <p:spPr/>
        <p:txBody>
          <a:bodyPr/>
          <a:lstStyle/>
          <a:p>
            <a:r>
              <a:rPr lang="en-US" dirty="0"/>
              <a:t>Storm Water</a:t>
            </a:r>
          </a:p>
          <a:p>
            <a:pPr lvl="1"/>
            <a:r>
              <a:rPr lang="en-US" dirty="0"/>
              <a:t>General Construction Storm Water Permit</a:t>
            </a:r>
          </a:p>
          <a:p>
            <a:pPr lvl="1"/>
            <a:r>
              <a:rPr lang="en-US" dirty="0"/>
              <a:t>Commercial/Industrial/Institutional</a:t>
            </a:r>
            <a:r>
              <a:rPr lang="en-US" baseline="0" dirty="0"/>
              <a:t> Storm Water Permit</a:t>
            </a:r>
            <a:endParaRPr lang="en-US" dirty="0"/>
          </a:p>
          <a:p>
            <a:r>
              <a:rPr lang="en-US" dirty="0"/>
              <a:t>Proposition 65</a:t>
            </a:r>
          </a:p>
          <a:p>
            <a:pPr lvl="1"/>
            <a:r>
              <a:rPr lang="en-US" dirty="0"/>
              <a:t>Short Form Warning </a:t>
            </a:r>
          </a:p>
          <a:p>
            <a:pPr lvl="1"/>
            <a:r>
              <a:rPr lang="en-US" dirty="0"/>
              <a:t>PFAS</a:t>
            </a:r>
          </a:p>
        </p:txBody>
      </p:sp>
      <p:pic>
        <p:nvPicPr>
          <p:cNvPr id="5" name="Picture 4" descr="Flames of fire on black background">
            <a:extLst>
              <a:ext uri="{FF2B5EF4-FFF2-40B4-BE49-F238E27FC236}">
                <a16:creationId xmlns:a16="http://schemas.microsoft.com/office/drawing/2014/main" id="{2CC32F3B-9CEA-70ED-5C77-60FD64C42CD8}"/>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738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63A4123-81D9-498E-AD37-DE8F563D6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78445163-E6D8-4CEA-8278-DD62AB8E49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2">
            <a:extLst>
              <a:ext uri="{FF2B5EF4-FFF2-40B4-BE49-F238E27FC236}">
                <a16:creationId xmlns:a16="http://schemas.microsoft.com/office/drawing/2014/main" id="{9EBD6E15-E667-419E-A56A-42E98787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1991" y="887150"/>
            <a:ext cx="4104281"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9" name="Picture 8" descr="Judge holding a wooden gavel">
            <a:extLst>
              <a:ext uri="{FF2B5EF4-FFF2-40B4-BE49-F238E27FC236}">
                <a16:creationId xmlns:a16="http://schemas.microsoft.com/office/drawing/2014/main" id="{4FEF92BA-C9F3-8A96-0EDA-161988038781}"/>
              </a:ext>
            </a:extLst>
          </p:cNvPr>
          <p:cNvPicPr>
            <a:picLocks noChangeAspect="1"/>
          </p:cNvPicPr>
          <p:nvPr/>
        </p:nvPicPr>
        <p:blipFill rotWithShape="1">
          <a:blip r:embed="rId3">
            <a:extLst>
              <a:ext uri="{28A0092B-C50C-407E-A947-70E740481C1C}">
                <a14:useLocalDpi xmlns:a14="http://schemas.microsoft.com/office/drawing/2010/main" val="0"/>
              </a:ext>
            </a:extLst>
          </a:blip>
          <a:srcRect l="11574" r="30265" b="-2"/>
          <a:stretch/>
        </p:blipFill>
        <p:spPr>
          <a:xfrm>
            <a:off x="7756448" y="1349992"/>
            <a:ext cx="3155366" cy="4014710"/>
          </a:xfrm>
          <a:prstGeom prst="rect">
            <a:avLst/>
          </a:prstGeom>
        </p:spPr>
      </p:pic>
      <p:pic>
        <p:nvPicPr>
          <p:cNvPr id="20" name="Picture 19">
            <a:extLst>
              <a:ext uri="{FF2B5EF4-FFF2-40B4-BE49-F238E27FC236}">
                <a16:creationId xmlns:a16="http://schemas.microsoft.com/office/drawing/2014/main" id="{23E1C26B-0466-465B-B4CA-8242431A40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15351802-FEF1-4EDA-BA7E-05B8014D6598}"/>
              </a:ext>
            </a:extLst>
          </p:cNvPr>
          <p:cNvSpPr>
            <a:spLocks noGrp="1"/>
          </p:cNvSpPr>
          <p:nvPr>
            <p:ph type="title"/>
          </p:nvPr>
        </p:nvSpPr>
        <p:spPr>
          <a:xfrm>
            <a:off x="913776" y="618517"/>
            <a:ext cx="5910272" cy="1596177"/>
          </a:xfrm>
        </p:spPr>
        <p:txBody>
          <a:bodyPr>
            <a:normAutofit/>
          </a:bodyPr>
          <a:lstStyle/>
          <a:p>
            <a:r>
              <a:rPr lang="en-US" dirty="0"/>
              <a:t>Recent Litigation</a:t>
            </a:r>
          </a:p>
        </p:txBody>
      </p:sp>
      <p:sp>
        <p:nvSpPr>
          <p:cNvPr id="3" name="Content Placeholder 2">
            <a:extLst>
              <a:ext uri="{FF2B5EF4-FFF2-40B4-BE49-F238E27FC236}">
                <a16:creationId xmlns:a16="http://schemas.microsoft.com/office/drawing/2014/main" id="{EB5B2DA1-DA99-41C3-AF88-44538ECA4C8A}"/>
              </a:ext>
            </a:extLst>
          </p:cNvPr>
          <p:cNvSpPr>
            <a:spLocks noGrp="1"/>
          </p:cNvSpPr>
          <p:nvPr>
            <p:ph sz="quarter" idx="13"/>
          </p:nvPr>
        </p:nvSpPr>
        <p:spPr>
          <a:xfrm>
            <a:off x="913775" y="2367092"/>
            <a:ext cx="5910274" cy="3424107"/>
          </a:xfrm>
        </p:spPr>
        <p:txBody>
          <a:bodyPr>
            <a:normAutofit/>
          </a:bodyPr>
          <a:lstStyle/>
          <a:p>
            <a:r>
              <a:rPr lang="en-US" b="1">
                <a:latin typeface="Arial" panose="020B0604020202020204" pitchFamily="34" charset="0"/>
              </a:rPr>
              <a:t>PFOA in Paper Straws. </a:t>
            </a:r>
          </a:p>
          <a:p>
            <a:pPr lvl="1"/>
            <a:r>
              <a:rPr lang="en-US">
                <a:latin typeface="Arial" panose="020B0604020202020204" pitchFamily="34" charset="0"/>
              </a:rPr>
              <a:t>Five (5) PROP 65 Notices alleged that PFOA contents in paper straws required a Prop. 65 warning label.</a:t>
            </a:r>
          </a:p>
        </p:txBody>
      </p:sp>
      <p:sp>
        <p:nvSpPr>
          <p:cNvPr id="4" name="Footer Placeholder 3">
            <a:extLst>
              <a:ext uri="{FF2B5EF4-FFF2-40B4-BE49-F238E27FC236}">
                <a16:creationId xmlns:a16="http://schemas.microsoft.com/office/drawing/2014/main" id="{19F42926-AFE7-4539-B290-3920EA38D9E8}"/>
              </a:ext>
            </a:extLst>
          </p:cNvPr>
          <p:cNvSpPr>
            <a:spLocks noGrp="1"/>
          </p:cNvSpPr>
          <p:nvPr>
            <p:ph type="ftr" sz="quarter" idx="11"/>
          </p:nvPr>
        </p:nvSpPr>
        <p:spPr>
          <a:xfrm>
            <a:off x="913775" y="5883275"/>
            <a:ext cx="4418389" cy="365125"/>
          </a:xfrm>
        </p:spPr>
        <p:txBody>
          <a:bodyPr>
            <a:normAutofit/>
          </a:bodyPr>
          <a:lstStyle/>
          <a:p>
            <a:endParaRPr lang="en-US" dirty="0"/>
          </a:p>
        </p:txBody>
      </p:sp>
      <p:sp>
        <p:nvSpPr>
          <p:cNvPr id="5" name="Slide Number Placeholder 4">
            <a:extLst>
              <a:ext uri="{FF2B5EF4-FFF2-40B4-BE49-F238E27FC236}">
                <a16:creationId xmlns:a16="http://schemas.microsoft.com/office/drawing/2014/main" id="{9D00EE6E-1453-483C-976A-A28F717A193D}"/>
              </a:ext>
            </a:extLst>
          </p:cNvPr>
          <p:cNvSpPr>
            <a:spLocks noGrp="1"/>
          </p:cNvSpPr>
          <p:nvPr>
            <p:ph type="sldNum" sz="quarter" idx="12"/>
          </p:nvPr>
        </p:nvSpPr>
        <p:spPr>
          <a:xfrm>
            <a:off x="10514011" y="5883275"/>
            <a:ext cx="764215" cy="365125"/>
          </a:xfrm>
        </p:spPr>
        <p:txBody>
          <a:bodyPr>
            <a:normAutofit/>
          </a:bodyPr>
          <a:lstStyle/>
          <a:p>
            <a:pPr>
              <a:spcAft>
                <a:spcPts val="600"/>
              </a:spcAft>
            </a:pPr>
            <a:fld id="{70A5FB99-ACBD-4FDE-8E3A-EAD81D09F358}" type="slidenum">
              <a:rPr lang="en-US" smtClean="0"/>
              <a:pPr>
                <a:spcAft>
                  <a:spcPts val="600"/>
                </a:spcAft>
              </a:pPr>
              <a:t>20</a:t>
            </a:fld>
            <a:endParaRPr lang="en-US"/>
          </a:p>
        </p:txBody>
      </p:sp>
    </p:spTree>
    <p:extLst>
      <p:ext uri="{BB962C8B-B14F-4D97-AF65-F5344CB8AC3E}">
        <p14:creationId xmlns:p14="http://schemas.microsoft.com/office/powerpoint/2010/main" val="365872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9250-45A3-4EFF-BFEF-C8D2E96A5DDA}"/>
              </a:ext>
            </a:extLst>
          </p:cNvPr>
          <p:cNvSpPr>
            <a:spLocks noGrp="1"/>
          </p:cNvSpPr>
          <p:nvPr>
            <p:ph type="title"/>
          </p:nvPr>
        </p:nvSpPr>
        <p:spPr/>
        <p:txBody>
          <a:bodyPr/>
          <a:lstStyle/>
          <a:p>
            <a:r>
              <a:rPr lang="en-US" dirty="0"/>
              <a:t>Questions?</a:t>
            </a:r>
          </a:p>
        </p:txBody>
      </p:sp>
      <p:pic>
        <p:nvPicPr>
          <p:cNvPr id="7" name="Content Placeholder 6" descr="Magnifying glass and question mark">
            <a:extLst>
              <a:ext uri="{FF2B5EF4-FFF2-40B4-BE49-F238E27FC236}">
                <a16:creationId xmlns:a16="http://schemas.microsoft.com/office/drawing/2014/main" id="{4487CAA0-9E0C-64D2-E22F-6EFAB9B2134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52346" y="2366963"/>
            <a:ext cx="6087308" cy="3424237"/>
          </a:xfrm>
          <a:effectLst>
            <a:softEdge rad="127000"/>
          </a:effectLst>
        </p:spPr>
      </p:pic>
      <p:sp>
        <p:nvSpPr>
          <p:cNvPr id="4" name="Footer Placeholder 3">
            <a:extLst>
              <a:ext uri="{FF2B5EF4-FFF2-40B4-BE49-F238E27FC236}">
                <a16:creationId xmlns:a16="http://schemas.microsoft.com/office/drawing/2014/main" id="{40955CAA-FDA9-4EA7-8D45-28E8C7FC7CA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2E19745-AAAC-4A4B-904F-08ACD5E539E4}"/>
              </a:ext>
            </a:extLst>
          </p:cNvPr>
          <p:cNvSpPr>
            <a:spLocks noGrp="1"/>
          </p:cNvSpPr>
          <p:nvPr>
            <p:ph type="sldNum" sz="quarter" idx="12"/>
          </p:nvPr>
        </p:nvSpPr>
        <p:spPr/>
        <p:txBody>
          <a:bodyPr/>
          <a:lstStyle/>
          <a:p>
            <a:fld id="{70A5FB99-ACBD-4FDE-8E3A-EAD81D09F358}" type="slidenum">
              <a:rPr lang="en-US" smtClean="0"/>
              <a:t>21</a:t>
            </a:fld>
            <a:endParaRPr lang="en-US" dirty="0"/>
          </a:p>
        </p:txBody>
      </p:sp>
    </p:spTree>
    <p:extLst>
      <p:ext uri="{BB962C8B-B14F-4D97-AF65-F5344CB8AC3E}">
        <p14:creationId xmlns:p14="http://schemas.microsoft.com/office/powerpoint/2010/main" val="7219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9C84-9E76-49F0-9A7C-0928462D339F}"/>
              </a:ext>
            </a:extLst>
          </p:cNvPr>
          <p:cNvSpPr>
            <a:spLocks noGrp="1"/>
          </p:cNvSpPr>
          <p:nvPr>
            <p:ph type="title"/>
          </p:nvPr>
        </p:nvSpPr>
        <p:spPr/>
        <p:txBody>
          <a:bodyPr/>
          <a:lstStyle/>
          <a:p>
            <a:r>
              <a:rPr lang="en-US" dirty="0"/>
              <a:t>General Construction Storm Water Permit (CGP) --Status</a:t>
            </a:r>
          </a:p>
        </p:txBody>
      </p:sp>
      <p:sp>
        <p:nvSpPr>
          <p:cNvPr id="3" name="Content Placeholder 2">
            <a:extLst>
              <a:ext uri="{FF2B5EF4-FFF2-40B4-BE49-F238E27FC236}">
                <a16:creationId xmlns:a16="http://schemas.microsoft.com/office/drawing/2014/main" id="{FB2BD6C5-6A94-42B1-8467-ACC9F4E086B5}"/>
              </a:ext>
            </a:extLst>
          </p:cNvPr>
          <p:cNvSpPr>
            <a:spLocks noGrp="1"/>
          </p:cNvSpPr>
          <p:nvPr>
            <p:ph idx="1"/>
          </p:nvPr>
        </p:nvSpPr>
        <p:spPr>
          <a:xfrm>
            <a:off x="913775" y="2443293"/>
            <a:ext cx="10364452" cy="3424107"/>
          </a:xfrm>
        </p:spPr>
        <p:txBody>
          <a:bodyPr>
            <a:normAutofit fontScale="92500" lnSpcReduction="10000"/>
          </a:bodyPr>
          <a:lstStyle/>
          <a:p>
            <a:r>
              <a:rPr lang="en-US" dirty="0"/>
              <a:t>Current Permit</a:t>
            </a:r>
          </a:p>
          <a:p>
            <a:pPr lvl="1"/>
            <a:r>
              <a:rPr lang="en-US" dirty="0"/>
              <a:t>Last issued 2010</a:t>
            </a:r>
          </a:p>
          <a:p>
            <a:pPr lvl="1"/>
            <a:r>
              <a:rPr lang="en-US" dirty="0"/>
              <a:t>Became effective 2011</a:t>
            </a:r>
          </a:p>
          <a:p>
            <a:r>
              <a:rPr lang="en-US" dirty="0"/>
              <a:t>Proposed Permit</a:t>
            </a:r>
          </a:p>
          <a:p>
            <a:pPr lvl="1"/>
            <a:r>
              <a:rPr lang="en-US" dirty="0"/>
              <a:t>Projected issue date July 2022</a:t>
            </a:r>
          </a:p>
          <a:p>
            <a:pPr lvl="1"/>
            <a:r>
              <a:rPr lang="en-US" dirty="0"/>
              <a:t>Proposed effective date</a:t>
            </a:r>
          </a:p>
          <a:p>
            <a:pPr lvl="2"/>
            <a:r>
              <a:rPr lang="en-US" dirty="0"/>
              <a:t>Currently enrolled projects July 1, 2025</a:t>
            </a:r>
          </a:p>
          <a:p>
            <a:pPr lvl="2"/>
            <a:r>
              <a:rPr lang="en-US" dirty="0"/>
              <a:t>New Projects  July 1, 2023</a:t>
            </a:r>
          </a:p>
          <a:p>
            <a:pPr lvl="0"/>
            <a:r>
              <a:rPr lang="en-US" dirty="0"/>
              <a:t>Enforceable by Citizen Suit</a:t>
            </a:r>
          </a:p>
        </p:txBody>
      </p:sp>
      <p:pic>
        <p:nvPicPr>
          <p:cNvPr id="5" name="Picture 4" descr="A close-up of a card&#10;&#10;Description automatically generated with low confidence">
            <a:extLst>
              <a:ext uri="{FF2B5EF4-FFF2-40B4-BE49-F238E27FC236}">
                <a16:creationId xmlns:a16="http://schemas.microsoft.com/office/drawing/2014/main" id="{206C027C-A2EB-C826-DF86-00D7502E5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026" y="3101162"/>
            <a:ext cx="2953724" cy="2461438"/>
          </a:xfrm>
          <a:prstGeom prst="rect">
            <a:avLst/>
          </a:prstGeom>
        </p:spPr>
      </p:pic>
    </p:spTree>
    <p:extLst>
      <p:ext uri="{BB962C8B-B14F-4D97-AF65-F5344CB8AC3E}">
        <p14:creationId xmlns:p14="http://schemas.microsoft.com/office/powerpoint/2010/main" val="379810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F1E0-ECEB-466D-9F61-BEBE16685F3C}"/>
              </a:ext>
            </a:extLst>
          </p:cNvPr>
          <p:cNvSpPr>
            <a:spLocks noGrp="1"/>
          </p:cNvSpPr>
          <p:nvPr>
            <p:ph type="title"/>
          </p:nvPr>
        </p:nvSpPr>
        <p:spPr/>
        <p:txBody>
          <a:bodyPr/>
          <a:lstStyle/>
          <a:p>
            <a:r>
              <a:rPr lang="en-US" dirty="0"/>
              <a:t>CGP Major Changes</a:t>
            </a:r>
          </a:p>
        </p:txBody>
      </p:sp>
      <p:sp>
        <p:nvSpPr>
          <p:cNvPr id="3" name="Content Placeholder 2">
            <a:extLst>
              <a:ext uri="{FF2B5EF4-FFF2-40B4-BE49-F238E27FC236}">
                <a16:creationId xmlns:a16="http://schemas.microsoft.com/office/drawing/2014/main" id="{D02F0357-D8F7-4E62-9054-1D6BFD92A21E}"/>
              </a:ext>
            </a:extLst>
          </p:cNvPr>
          <p:cNvSpPr>
            <a:spLocks noGrp="1"/>
          </p:cNvSpPr>
          <p:nvPr>
            <p:ph idx="1"/>
          </p:nvPr>
        </p:nvSpPr>
        <p:spPr/>
        <p:txBody>
          <a:bodyPr/>
          <a:lstStyle/>
          <a:p>
            <a:r>
              <a:rPr lang="en-US" dirty="0"/>
              <a:t>NALs vs. NELs</a:t>
            </a:r>
          </a:p>
          <a:p>
            <a:r>
              <a:rPr lang="en-US" dirty="0"/>
              <a:t>Non</a:t>
            </a:r>
            <a:r>
              <a:rPr lang="en-US" baseline="0" dirty="0"/>
              <a:t>visible pollutants</a:t>
            </a:r>
          </a:p>
          <a:p>
            <a:r>
              <a:rPr lang="en-US" baseline="0" dirty="0"/>
              <a:t>Use of flocculants</a:t>
            </a:r>
          </a:p>
          <a:p>
            <a:r>
              <a:rPr lang="en-US" baseline="0" dirty="0"/>
              <a:t>Role of QSD and QSP</a:t>
            </a:r>
          </a:p>
        </p:txBody>
      </p:sp>
      <p:pic>
        <p:nvPicPr>
          <p:cNvPr id="5" name="Picture 4" descr="A picture containing text, light&#10;&#10;Description automatically generated">
            <a:extLst>
              <a:ext uri="{FF2B5EF4-FFF2-40B4-BE49-F238E27FC236}">
                <a16:creationId xmlns:a16="http://schemas.microsoft.com/office/drawing/2014/main" id="{4BA46143-5075-E0BC-22E8-0475399508D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222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EB192A-8443-482C-AFF6-77DB793E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numbers in white and orange">
            <a:extLst>
              <a:ext uri="{FF2B5EF4-FFF2-40B4-BE49-F238E27FC236}">
                <a16:creationId xmlns:a16="http://schemas.microsoft.com/office/drawing/2014/main" id="{C1BA4059-D9C9-F9EC-6676-1D8EADC9C4C9}"/>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r="49" b="1"/>
          <a:stretch/>
        </p:blipFill>
        <p:spPr>
          <a:xfrm>
            <a:off x="20" y="-3278"/>
            <a:ext cx="12191980" cy="6861278"/>
          </a:xfrm>
          <a:prstGeom prst="rect">
            <a:avLst/>
          </a:prstGeom>
        </p:spPr>
      </p:pic>
      <p:pic>
        <p:nvPicPr>
          <p:cNvPr id="12" name="Picture 11">
            <a:extLst>
              <a:ext uri="{FF2B5EF4-FFF2-40B4-BE49-F238E27FC236}">
                <a16:creationId xmlns:a16="http://schemas.microsoft.com/office/drawing/2014/main" id="{77CE03F7-0B3E-496D-9B90-C00E185FB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AFF488-9FB7-40D2-9EB9-FC1BA8E9E1F7}"/>
              </a:ext>
            </a:extLst>
          </p:cNvPr>
          <p:cNvSpPr>
            <a:spLocks noGrp="1"/>
          </p:cNvSpPr>
          <p:nvPr>
            <p:ph type="title"/>
          </p:nvPr>
        </p:nvSpPr>
        <p:spPr>
          <a:xfrm>
            <a:off x="913775" y="618517"/>
            <a:ext cx="10364451" cy="1596177"/>
          </a:xfrm>
        </p:spPr>
        <p:txBody>
          <a:bodyPr>
            <a:normAutofit/>
          </a:bodyPr>
          <a:lstStyle/>
          <a:p>
            <a:r>
              <a:rPr lang="en-US" dirty="0"/>
              <a:t>NALs and NELs</a:t>
            </a:r>
          </a:p>
        </p:txBody>
      </p:sp>
      <p:sp>
        <p:nvSpPr>
          <p:cNvPr id="3" name="Content Placeholder 2">
            <a:extLst>
              <a:ext uri="{FF2B5EF4-FFF2-40B4-BE49-F238E27FC236}">
                <a16:creationId xmlns:a16="http://schemas.microsoft.com/office/drawing/2014/main" id="{92BCF5E6-B220-43DF-A7DE-1AA6922D7C2D}"/>
              </a:ext>
            </a:extLst>
          </p:cNvPr>
          <p:cNvSpPr>
            <a:spLocks noGrp="1"/>
          </p:cNvSpPr>
          <p:nvPr>
            <p:ph idx="1"/>
          </p:nvPr>
        </p:nvSpPr>
        <p:spPr>
          <a:xfrm>
            <a:off x="913774" y="2367092"/>
            <a:ext cx="10363826" cy="3424107"/>
          </a:xfrm>
        </p:spPr>
        <p:txBody>
          <a:bodyPr>
            <a:normAutofit/>
          </a:bodyPr>
          <a:lstStyle/>
          <a:p>
            <a:pPr>
              <a:lnSpc>
                <a:spcPct val="110000"/>
              </a:lnSpc>
            </a:pPr>
            <a:r>
              <a:rPr lang="en-US" sz="1300"/>
              <a:t>Permit proposes Numeric Action</a:t>
            </a:r>
            <a:r>
              <a:rPr lang="en-US" sz="1300" baseline="0"/>
              <a:t> Levels (NALs) and Numeric and Numeric Action Levels (NELs) for “Non-visible” pollutants.</a:t>
            </a:r>
          </a:p>
          <a:p>
            <a:pPr>
              <a:lnSpc>
                <a:spcPct val="110000"/>
              </a:lnSpc>
            </a:pPr>
            <a:r>
              <a:rPr lang="en-US" sz="1300"/>
              <a:t>NALs</a:t>
            </a:r>
          </a:p>
          <a:p>
            <a:pPr lvl="1">
              <a:lnSpc>
                <a:spcPct val="110000"/>
              </a:lnSpc>
            </a:pPr>
            <a:r>
              <a:rPr lang="en-US" sz="1300"/>
              <a:t>Triggers for additional BMPs.</a:t>
            </a:r>
          </a:p>
          <a:p>
            <a:pPr lvl="1">
              <a:lnSpc>
                <a:spcPct val="110000"/>
              </a:lnSpc>
            </a:pPr>
            <a:r>
              <a:rPr lang="en-US" sz="1300"/>
              <a:t>Not themselves a violation</a:t>
            </a:r>
          </a:p>
          <a:p>
            <a:pPr lvl="1">
              <a:lnSpc>
                <a:spcPct val="110000"/>
              </a:lnSpc>
            </a:pPr>
            <a:r>
              <a:rPr lang="en-US" sz="1300"/>
              <a:t>Failure to address NAL exceedances is a violation</a:t>
            </a:r>
          </a:p>
          <a:p>
            <a:pPr lvl="1">
              <a:lnSpc>
                <a:spcPct val="110000"/>
              </a:lnSpc>
            </a:pPr>
            <a:r>
              <a:rPr lang="en-US" sz="1300"/>
              <a:t>Unclear as to how or when NALs are triggered.</a:t>
            </a:r>
          </a:p>
          <a:p>
            <a:pPr>
              <a:lnSpc>
                <a:spcPct val="110000"/>
              </a:lnSpc>
            </a:pPr>
            <a:r>
              <a:rPr lang="en-US" sz="1300"/>
              <a:t>NELs</a:t>
            </a:r>
          </a:p>
          <a:p>
            <a:pPr lvl="1">
              <a:lnSpc>
                <a:spcPct val="110000"/>
              </a:lnSpc>
            </a:pPr>
            <a:r>
              <a:rPr lang="en-US" sz="1300"/>
              <a:t>Exceedances are permit violations</a:t>
            </a:r>
          </a:p>
          <a:p>
            <a:pPr lvl="1">
              <a:lnSpc>
                <a:spcPct val="110000"/>
              </a:lnSpc>
            </a:pPr>
            <a:r>
              <a:rPr lang="en-US" sz="1300"/>
              <a:t>Mandatory minimum penalties</a:t>
            </a:r>
          </a:p>
          <a:p>
            <a:pPr lvl="1">
              <a:lnSpc>
                <a:spcPct val="110000"/>
              </a:lnSpc>
            </a:pPr>
            <a:r>
              <a:rPr lang="en-US" sz="1300"/>
              <a:t>Unclear as to how or when a NEL is determined to be exceeded</a:t>
            </a:r>
          </a:p>
        </p:txBody>
      </p:sp>
    </p:spTree>
    <p:extLst>
      <p:ext uri="{BB962C8B-B14F-4D97-AF65-F5344CB8AC3E}">
        <p14:creationId xmlns:p14="http://schemas.microsoft.com/office/powerpoint/2010/main" val="190803190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host costume for dogs">
            <a:extLst>
              <a:ext uri="{FF2B5EF4-FFF2-40B4-BE49-F238E27FC236}">
                <a16:creationId xmlns:a16="http://schemas.microsoft.com/office/drawing/2014/main" id="{83679873-7336-14EB-C345-FEAD75DBDE31}"/>
              </a:ext>
            </a:extLst>
          </p:cNvPr>
          <p:cNvPicPr>
            <a:picLocks noChangeAspect="1"/>
          </p:cNvPicPr>
          <p:nvPr/>
        </p:nvPicPr>
        <p:blipFill rotWithShape="1">
          <a:blip r:embed="rId3">
            <a:extLst>
              <a:ext uri="{28A0092B-C50C-407E-A947-70E740481C1C}">
                <a14:useLocalDpi xmlns:a14="http://schemas.microsoft.com/office/drawing/2010/main" val="0"/>
              </a:ext>
            </a:extLst>
          </a:blip>
          <a:srcRect l="20544" r="39836" b="-1"/>
          <a:stretch/>
        </p:blipFill>
        <p:spPr>
          <a:xfrm>
            <a:off x="20" y="10"/>
            <a:ext cx="4070535" cy="6857990"/>
          </a:xfrm>
          <a:prstGeom prst="rect">
            <a:avLst/>
          </a:prstGeom>
        </p:spPr>
      </p:pic>
      <p:pic>
        <p:nvPicPr>
          <p:cNvPr id="23" name="Picture 22">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45D538-714E-4622-8291-84DED2177BC1}"/>
              </a:ext>
            </a:extLst>
          </p:cNvPr>
          <p:cNvSpPr>
            <a:spLocks noGrp="1"/>
          </p:cNvSpPr>
          <p:nvPr>
            <p:ph type="title"/>
          </p:nvPr>
        </p:nvSpPr>
        <p:spPr>
          <a:xfrm>
            <a:off x="4465050" y="618517"/>
            <a:ext cx="6672886" cy="1596177"/>
          </a:xfrm>
        </p:spPr>
        <p:txBody>
          <a:bodyPr>
            <a:normAutofit/>
          </a:bodyPr>
          <a:lstStyle/>
          <a:p>
            <a:r>
              <a:rPr lang="en-US"/>
              <a:t>Non-Visible Pollutants</a:t>
            </a:r>
          </a:p>
        </p:txBody>
      </p:sp>
      <p:sp>
        <p:nvSpPr>
          <p:cNvPr id="3" name="Content Placeholder 2">
            <a:extLst>
              <a:ext uri="{FF2B5EF4-FFF2-40B4-BE49-F238E27FC236}">
                <a16:creationId xmlns:a16="http://schemas.microsoft.com/office/drawing/2014/main" id="{8B9F31B6-1CFB-4DFB-B067-76AF6C4E23E3}"/>
              </a:ext>
            </a:extLst>
          </p:cNvPr>
          <p:cNvSpPr>
            <a:spLocks noGrp="1"/>
          </p:cNvSpPr>
          <p:nvPr>
            <p:ph idx="1"/>
          </p:nvPr>
        </p:nvSpPr>
        <p:spPr>
          <a:xfrm>
            <a:off x="4465048" y="2367092"/>
            <a:ext cx="6672887" cy="3424107"/>
          </a:xfrm>
        </p:spPr>
        <p:txBody>
          <a:bodyPr>
            <a:normAutofit/>
          </a:bodyPr>
          <a:lstStyle/>
          <a:p>
            <a:pPr>
              <a:lnSpc>
                <a:spcPct val="110000"/>
              </a:lnSpc>
            </a:pPr>
            <a:r>
              <a:rPr lang="en-US" sz="1100" baseline="0"/>
              <a:t>Non-visible pollutants include dissolved metals, nutrients, and pesticides</a:t>
            </a:r>
          </a:p>
          <a:p>
            <a:pPr lvl="1">
              <a:lnSpc>
                <a:spcPct val="110000"/>
              </a:lnSpc>
            </a:pPr>
            <a:r>
              <a:rPr lang="en-US" sz="1100" baseline="0"/>
              <a:t>Example Chollas Creek</a:t>
            </a:r>
          </a:p>
          <a:p>
            <a:pPr>
              <a:lnSpc>
                <a:spcPct val="110000"/>
              </a:lnSpc>
            </a:pPr>
            <a:r>
              <a:rPr lang="en-US" sz="1100"/>
              <a:t>Exceedances of NALs or NELs for non-visible pollutants triggers enforcement.</a:t>
            </a:r>
          </a:p>
          <a:p>
            <a:pPr lvl="1">
              <a:lnSpc>
                <a:spcPct val="110000"/>
              </a:lnSpc>
            </a:pPr>
            <a:r>
              <a:rPr lang="en-US" sz="1100"/>
              <a:t>Iron 0.3 mg/L</a:t>
            </a:r>
          </a:p>
          <a:p>
            <a:pPr lvl="1">
              <a:lnSpc>
                <a:spcPct val="110000"/>
              </a:lnSpc>
            </a:pPr>
            <a:r>
              <a:rPr lang="en-US" sz="1100"/>
              <a:t>Phosphorous 0.1 mg/L</a:t>
            </a:r>
          </a:p>
          <a:p>
            <a:pPr>
              <a:lnSpc>
                <a:spcPct val="110000"/>
              </a:lnSpc>
            </a:pPr>
            <a:r>
              <a:rPr lang="en-US" sz="1100"/>
              <a:t>Permit requires sampling</a:t>
            </a:r>
            <a:r>
              <a:rPr lang="en-US" sz="1100" baseline="0"/>
              <a:t> for Non-Visible pollutants when there is a BMP:</a:t>
            </a:r>
          </a:p>
          <a:p>
            <a:pPr lvl="1">
              <a:lnSpc>
                <a:spcPct val="110000"/>
              </a:lnSpc>
            </a:pPr>
            <a:r>
              <a:rPr lang="en-US" sz="1100" baseline="0"/>
              <a:t>Breach</a:t>
            </a:r>
          </a:p>
          <a:p>
            <a:pPr lvl="1">
              <a:lnSpc>
                <a:spcPct val="110000"/>
              </a:lnSpc>
            </a:pPr>
            <a:r>
              <a:rPr lang="en-US" sz="1100" baseline="0"/>
              <a:t>Failure</a:t>
            </a:r>
          </a:p>
          <a:p>
            <a:pPr lvl="1">
              <a:lnSpc>
                <a:spcPct val="110000"/>
              </a:lnSpc>
            </a:pPr>
            <a:r>
              <a:rPr lang="en-US" sz="1100" baseline="0"/>
              <a:t>Malfunction</a:t>
            </a:r>
          </a:p>
          <a:p>
            <a:pPr lvl="0">
              <a:lnSpc>
                <a:spcPct val="110000"/>
              </a:lnSpc>
            </a:pPr>
            <a:r>
              <a:rPr lang="en-US" sz="1100" baseline="0"/>
              <a:t>Beach, Failure and Malfunction are undefined terms</a:t>
            </a:r>
          </a:p>
          <a:p>
            <a:pPr lvl="0">
              <a:lnSpc>
                <a:spcPct val="110000"/>
              </a:lnSpc>
            </a:pPr>
            <a:r>
              <a:rPr lang="en-US" sz="1100" baseline="0"/>
              <a:t>No compliance storm</a:t>
            </a:r>
          </a:p>
          <a:p>
            <a:pPr lvl="1">
              <a:lnSpc>
                <a:spcPct val="110000"/>
              </a:lnSpc>
            </a:pPr>
            <a:r>
              <a:rPr lang="en-US" sz="1100" baseline="0"/>
              <a:t>Permit does not provide any exception for storm events that exceed the design storm</a:t>
            </a:r>
          </a:p>
        </p:txBody>
      </p:sp>
      <p:cxnSp>
        <p:nvCxnSpPr>
          <p:cNvPr id="25" name="Straight Connector 24">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0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erson, beverage, hand, fruit drink&#10;&#10;Description automatically generated">
            <a:extLst>
              <a:ext uri="{FF2B5EF4-FFF2-40B4-BE49-F238E27FC236}">
                <a16:creationId xmlns:a16="http://schemas.microsoft.com/office/drawing/2014/main" id="{6419761E-654E-4E75-731B-2B7780A8D5F3}"/>
              </a:ext>
            </a:extLst>
          </p:cNvPr>
          <p:cNvPicPr>
            <a:picLocks noChangeAspect="1"/>
          </p:cNvPicPr>
          <p:nvPr/>
        </p:nvPicPr>
        <p:blipFill rotWithShape="1">
          <a:blip r:embed="rId3">
            <a:extLst>
              <a:ext uri="{28A0092B-C50C-407E-A947-70E740481C1C}">
                <a14:useLocalDpi xmlns:a14="http://schemas.microsoft.com/office/drawing/2010/main" val="0"/>
              </a:ext>
            </a:extLst>
          </a:blip>
          <a:srcRect l="26192" r="34338"/>
          <a:stretch/>
        </p:blipFill>
        <p:spPr>
          <a:xfrm>
            <a:off x="20" y="10"/>
            <a:ext cx="4070535" cy="6857990"/>
          </a:xfrm>
          <a:prstGeom prst="rect">
            <a:avLst/>
          </a:prstGeom>
        </p:spPr>
      </p:pic>
      <p:pic>
        <p:nvPicPr>
          <p:cNvPr id="23" name="Picture 22">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8FAAB6-AE2E-4262-A081-977E73CC47AD}"/>
              </a:ext>
            </a:extLst>
          </p:cNvPr>
          <p:cNvSpPr>
            <a:spLocks noGrp="1"/>
          </p:cNvSpPr>
          <p:nvPr>
            <p:ph type="title"/>
          </p:nvPr>
        </p:nvSpPr>
        <p:spPr>
          <a:xfrm>
            <a:off x="4465050" y="618517"/>
            <a:ext cx="6672886" cy="1596177"/>
          </a:xfrm>
        </p:spPr>
        <p:txBody>
          <a:bodyPr>
            <a:normAutofit/>
          </a:bodyPr>
          <a:lstStyle/>
          <a:p>
            <a:r>
              <a:rPr lang="en-US"/>
              <a:t>Flocculants</a:t>
            </a:r>
          </a:p>
        </p:txBody>
      </p:sp>
      <p:sp>
        <p:nvSpPr>
          <p:cNvPr id="3" name="Content Placeholder 2">
            <a:extLst>
              <a:ext uri="{FF2B5EF4-FFF2-40B4-BE49-F238E27FC236}">
                <a16:creationId xmlns:a16="http://schemas.microsoft.com/office/drawing/2014/main" id="{73C4D257-170B-4D0D-8214-95FC62BB1ED5}"/>
              </a:ext>
            </a:extLst>
          </p:cNvPr>
          <p:cNvSpPr>
            <a:spLocks noGrp="1"/>
          </p:cNvSpPr>
          <p:nvPr>
            <p:ph idx="1"/>
          </p:nvPr>
        </p:nvSpPr>
        <p:spPr>
          <a:xfrm>
            <a:off x="4465048" y="2367092"/>
            <a:ext cx="6672887" cy="3424107"/>
          </a:xfrm>
        </p:spPr>
        <p:txBody>
          <a:bodyPr>
            <a:normAutofit/>
          </a:bodyPr>
          <a:lstStyle/>
          <a:p>
            <a:pPr>
              <a:lnSpc>
                <a:spcPct val="110000"/>
              </a:lnSpc>
            </a:pPr>
            <a:r>
              <a:rPr lang="en-US" sz="1900" dirty="0"/>
              <a:t>Permit proposes to use TSS as a surrogate for some non-visible pollutants.</a:t>
            </a:r>
          </a:p>
          <a:p>
            <a:pPr>
              <a:lnSpc>
                <a:spcPct val="110000"/>
              </a:lnSpc>
            </a:pPr>
            <a:r>
              <a:rPr lang="en-US" sz="1900" dirty="0"/>
              <a:t>Flocculants are a BMP that helps control sediment and non-visible pollutants associated with sediment.</a:t>
            </a:r>
          </a:p>
          <a:p>
            <a:pPr>
              <a:lnSpc>
                <a:spcPct val="110000"/>
              </a:lnSpc>
            </a:pPr>
            <a:r>
              <a:rPr lang="en-US" sz="1900" dirty="0"/>
              <a:t>Permit strictly limits the type of flocculants that can be used and under </a:t>
            </a:r>
            <a:r>
              <a:rPr lang="en-US" sz="1900"/>
              <a:t>what conditions.</a:t>
            </a:r>
            <a:endParaRPr lang="en-US" sz="1900" dirty="0"/>
          </a:p>
          <a:p>
            <a:pPr>
              <a:lnSpc>
                <a:spcPct val="110000"/>
              </a:lnSpc>
            </a:pPr>
            <a:r>
              <a:rPr lang="en-US" sz="1900" dirty="0"/>
              <a:t>Increase likelihood of an exceedance of a NEL or NAL in the event of a breach, failure or malfunction of a BMP.</a:t>
            </a:r>
          </a:p>
        </p:txBody>
      </p:sp>
      <p:cxnSp>
        <p:nvCxnSpPr>
          <p:cNvPr id="25" name="Straight Connector 24">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27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gineers in discussion on site">
            <a:extLst>
              <a:ext uri="{FF2B5EF4-FFF2-40B4-BE49-F238E27FC236}">
                <a16:creationId xmlns:a16="http://schemas.microsoft.com/office/drawing/2014/main" id="{F178D213-DC07-E8FA-E7E9-018EC00498DB}"/>
              </a:ext>
            </a:extLst>
          </p:cNvPr>
          <p:cNvPicPr>
            <a:picLocks noChangeAspect="1"/>
          </p:cNvPicPr>
          <p:nvPr/>
        </p:nvPicPr>
        <p:blipFill rotWithShape="1">
          <a:blip r:embed="rId3">
            <a:extLst>
              <a:ext uri="{28A0092B-C50C-407E-A947-70E740481C1C}">
                <a14:useLocalDpi xmlns:a14="http://schemas.microsoft.com/office/drawing/2010/main" val="0"/>
              </a:ext>
            </a:extLst>
          </a:blip>
          <a:srcRect l="44264" r="16116" b="-1"/>
          <a:stretch/>
        </p:blipFill>
        <p:spPr>
          <a:xfrm>
            <a:off x="20" y="10"/>
            <a:ext cx="4070535" cy="6857990"/>
          </a:xfrm>
          <a:prstGeom prst="rect">
            <a:avLst/>
          </a:prstGeom>
        </p:spPr>
      </p:pic>
      <p:pic>
        <p:nvPicPr>
          <p:cNvPr id="23" name="Picture 22">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EDA3E3-BC17-42D0-9D13-EC3746193EAE}"/>
              </a:ext>
            </a:extLst>
          </p:cNvPr>
          <p:cNvSpPr>
            <a:spLocks noGrp="1"/>
          </p:cNvSpPr>
          <p:nvPr>
            <p:ph type="title"/>
          </p:nvPr>
        </p:nvSpPr>
        <p:spPr>
          <a:xfrm>
            <a:off x="4465050" y="618517"/>
            <a:ext cx="6672886" cy="1596177"/>
          </a:xfrm>
        </p:spPr>
        <p:txBody>
          <a:bodyPr>
            <a:normAutofit/>
          </a:bodyPr>
          <a:lstStyle/>
          <a:p>
            <a:r>
              <a:rPr lang="en-US"/>
              <a:t>QSD and QSP</a:t>
            </a:r>
          </a:p>
        </p:txBody>
      </p:sp>
      <p:sp>
        <p:nvSpPr>
          <p:cNvPr id="3" name="Content Placeholder 2">
            <a:extLst>
              <a:ext uri="{FF2B5EF4-FFF2-40B4-BE49-F238E27FC236}">
                <a16:creationId xmlns:a16="http://schemas.microsoft.com/office/drawing/2014/main" id="{1A504E6A-270B-4254-9D6E-D227F729DB71}"/>
              </a:ext>
            </a:extLst>
          </p:cNvPr>
          <p:cNvSpPr>
            <a:spLocks noGrp="1"/>
          </p:cNvSpPr>
          <p:nvPr>
            <p:ph idx="1"/>
          </p:nvPr>
        </p:nvSpPr>
        <p:spPr>
          <a:xfrm>
            <a:off x="4465048" y="2367092"/>
            <a:ext cx="6672887" cy="3424107"/>
          </a:xfrm>
        </p:spPr>
        <p:txBody>
          <a:bodyPr>
            <a:normAutofit/>
          </a:bodyPr>
          <a:lstStyle/>
          <a:p>
            <a:pPr>
              <a:lnSpc>
                <a:spcPct val="110000"/>
              </a:lnSpc>
            </a:pPr>
            <a:r>
              <a:rPr lang="en-US" sz="1500"/>
              <a:t>The Qualified</a:t>
            </a:r>
            <a:r>
              <a:rPr lang="en-US" sz="1500" baseline="0"/>
              <a:t> SWPPP Developer (QSD) is responsible for preparation of the SWPPP and monitoring plan.</a:t>
            </a:r>
          </a:p>
          <a:p>
            <a:pPr lvl="1">
              <a:lnSpc>
                <a:spcPct val="110000"/>
              </a:lnSpc>
            </a:pPr>
            <a:r>
              <a:rPr lang="en-US" sz="1500"/>
              <a:t>Generally,</a:t>
            </a:r>
            <a:r>
              <a:rPr lang="en-US" sz="1500" baseline="0"/>
              <a:t> a civil engineer but not always</a:t>
            </a:r>
          </a:p>
          <a:p>
            <a:pPr lvl="0">
              <a:lnSpc>
                <a:spcPct val="110000"/>
              </a:lnSpc>
            </a:pPr>
            <a:r>
              <a:rPr lang="en-US" sz="1500"/>
              <a:t>The Qualified</a:t>
            </a:r>
            <a:r>
              <a:rPr lang="en-US" sz="1500" baseline="0"/>
              <a:t> Storm Water Professional (QSP) is responsible for implementation of the SWPPP and monitoring plan.</a:t>
            </a:r>
          </a:p>
          <a:p>
            <a:pPr lvl="0">
              <a:lnSpc>
                <a:spcPct val="110000"/>
              </a:lnSpc>
            </a:pPr>
            <a:r>
              <a:rPr lang="en-US" sz="1500" baseline="0"/>
              <a:t>New Permit significantly expands QSP and QSD roles and responsibilities</a:t>
            </a:r>
          </a:p>
          <a:p>
            <a:pPr lvl="1">
              <a:lnSpc>
                <a:spcPct val="110000"/>
              </a:lnSpc>
            </a:pPr>
            <a:r>
              <a:rPr lang="en-US" sz="1500"/>
              <a:t>Significant increase</a:t>
            </a:r>
            <a:r>
              <a:rPr lang="en-US" sz="1500" baseline="0"/>
              <a:t> in project costs</a:t>
            </a:r>
          </a:p>
          <a:p>
            <a:pPr lvl="1">
              <a:lnSpc>
                <a:spcPct val="110000"/>
              </a:lnSpc>
            </a:pPr>
            <a:r>
              <a:rPr lang="en-US" sz="1500" baseline="0"/>
              <a:t>Significant additional liabilities for the QSD and QSP.</a:t>
            </a:r>
          </a:p>
        </p:txBody>
      </p:sp>
      <p:cxnSp>
        <p:nvCxnSpPr>
          <p:cNvPr id="25" name="Straight Connector 24">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07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C857-5620-4B05-B93A-D49A6E8133D3}"/>
              </a:ext>
            </a:extLst>
          </p:cNvPr>
          <p:cNvSpPr>
            <a:spLocks noGrp="1"/>
          </p:cNvSpPr>
          <p:nvPr>
            <p:ph type="title"/>
          </p:nvPr>
        </p:nvSpPr>
        <p:spPr>
          <a:xfrm>
            <a:off x="913775" y="618517"/>
            <a:ext cx="10364451" cy="1596177"/>
          </a:xfrm>
        </p:spPr>
        <p:txBody>
          <a:bodyPr>
            <a:normAutofit/>
          </a:bodyPr>
          <a:lstStyle/>
          <a:p>
            <a:r>
              <a:rPr lang="en-US" dirty="0"/>
              <a:t>Commercial Industrial</a:t>
            </a:r>
            <a:r>
              <a:rPr lang="en-US" baseline="0" dirty="0"/>
              <a:t> and Institutional(CII) Permit</a:t>
            </a:r>
            <a:endParaRPr lang="en-US" dirty="0"/>
          </a:p>
        </p:txBody>
      </p:sp>
      <p:graphicFrame>
        <p:nvGraphicFramePr>
          <p:cNvPr id="5" name="Content Placeholder 2">
            <a:extLst>
              <a:ext uri="{FF2B5EF4-FFF2-40B4-BE49-F238E27FC236}">
                <a16:creationId xmlns:a16="http://schemas.microsoft.com/office/drawing/2014/main" id="{D8A76C3B-13EE-0DF6-3115-AF057B1BCF8E}"/>
              </a:ext>
            </a:extLst>
          </p:cNvPr>
          <p:cNvGraphicFramePr>
            <a:graphicFrameLocks noGrp="1"/>
          </p:cNvGraphicFramePr>
          <p:nvPr>
            <p:ph idx="1"/>
            <p:extLst>
              <p:ext uri="{D42A27DB-BD31-4B8C-83A1-F6EECF244321}">
                <p14:modId xmlns:p14="http://schemas.microsoft.com/office/powerpoint/2010/main" val="3783752335"/>
              </p:ext>
            </p:extLst>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58450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
  <TotalTime>3405</TotalTime>
  <Words>1320</Words>
  <Application>Microsoft Office PowerPoint</Application>
  <PresentationFormat>Widescreen</PresentationFormat>
  <Paragraphs>146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Franklin Gothic Book</vt:lpstr>
      <vt:lpstr>Tw Cen MT</vt:lpstr>
      <vt:lpstr>Droplet</vt:lpstr>
      <vt:lpstr>Storm Water/Prop 65 Regulatory Update</vt:lpstr>
      <vt:lpstr>Recent Hot Topic Highlights</vt:lpstr>
      <vt:lpstr>General Construction Storm Water Permit (CGP) --Status</vt:lpstr>
      <vt:lpstr>CGP Major Changes</vt:lpstr>
      <vt:lpstr>NALs and NELs</vt:lpstr>
      <vt:lpstr>Non-Visible Pollutants</vt:lpstr>
      <vt:lpstr>Flocculants</vt:lpstr>
      <vt:lpstr>QSD and QSP</vt:lpstr>
      <vt:lpstr>Commercial Industrial and Institutional(CII) Permit</vt:lpstr>
      <vt:lpstr>CII Background</vt:lpstr>
      <vt:lpstr>Who will be regulated under the CII Permit</vt:lpstr>
      <vt:lpstr>How will CII facilities be regulated</vt:lpstr>
      <vt:lpstr>CII Procedural Status</vt:lpstr>
      <vt:lpstr>Where is the CII Going?</vt:lpstr>
      <vt:lpstr>Prop 65  Short Form Warning</vt:lpstr>
      <vt:lpstr>OEHHA seeks to amend the regulations for the Short Form Warning</vt:lpstr>
      <vt:lpstr>OEHHA seeks to amend the amendment</vt:lpstr>
      <vt:lpstr>PFAS – The Forever Chemicals</vt:lpstr>
      <vt:lpstr>Proposition 65 Regulation</vt:lpstr>
      <vt:lpstr>Recent Litigation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Water/Prop 65 Regulatory Update</dc:title>
  <dc:creator>Wayne Rosenbaum</dc:creator>
  <cp:lastModifiedBy>Computer User</cp:lastModifiedBy>
  <cp:revision>17</cp:revision>
  <dcterms:created xsi:type="dcterms:W3CDTF">2022-04-29T16:43:16Z</dcterms:created>
  <dcterms:modified xsi:type="dcterms:W3CDTF">2022-05-02T20:53:24Z</dcterms:modified>
</cp:coreProperties>
</file>