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5"/>
    <p:sldMasterId id="2147483933" r:id="rId6"/>
  </p:sldMasterIdLst>
  <p:notesMasterIdLst>
    <p:notesMasterId r:id="rId38"/>
  </p:notesMasterIdLst>
  <p:sldIdLst>
    <p:sldId id="677" r:id="rId7"/>
    <p:sldId id="643" r:id="rId8"/>
    <p:sldId id="679" r:id="rId9"/>
    <p:sldId id="680" r:id="rId10"/>
    <p:sldId id="678" r:id="rId11"/>
    <p:sldId id="685" r:id="rId12"/>
    <p:sldId id="668" r:id="rId13"/>
    <p:sldId id="686" r:id="rId14"/>
    <p:sldId id="655" r:id="rId15"/>
    <p:sldId id="681" r:id="rId16"/>
    <p:sldId id="654" r:id="rId17"/>
    <p:sldId id="687" r:id="rId18"/>
    <p:sldId id="653" r:id="rId19"/>
    <p:sldId id="663" r:id="rId20"/>
    <p:sldId id="664" r:id="rId21"/>
    <p:sldId id="682" r:id="rId22"/>
    <p:sldId id="683" r:id="rId23"/>
    <p:sldId id="661" r:id="rId24"/>
    <p:sldId id="666" r:id="rId25"/>
    <p:sldId id="669" r:id="rId26"/>
    <p:sldId id="670" r:id="rId27"/>
    <p:sldId id="656" r:id="rId28"/>
    <p:sldId id="658" r:id="rId29"/>
    <p:sldId id="684" r:id="rId30"/>
    <p:sldId id="671" r:id="rId31"/>
    <p:sldId id="672" r:id="rId32"/>
    <p:sldId id="673" r:id="rId33"/>
    <p:sldId id="674" r:id="rId34"/>
    <p:sldId id="675" r:id="rId35"/>
    <p:sldId id="676" r:id="rId36"/>
    <p:sldId id="652" r:id="rId37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opher Gale" initials="CG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D3BEA9"/>
    <a:srgbClr val="D0BAA4"/>
    <a:srgbClr val="CFC0A5"/>
    <a:srgbClr val="CDC3A7"/>
    <a:srgbClr val="D0C0A4"/>
    <a:srgbClr val="C8B8AC"/>
    <a:srgbClr val="FF3300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57" autoAdjust="0"/>
    <p:restoredTop sz="95278" autoAdjust="0"/>
  </p:normalViewPr>
  <p:slideViewPr>
    <p:cSldViewPr>
      <p:cViewPr varScale="1">
        <p:scale>
          <a:sx n="90" d="100"/>
          <a:sy n="90" d="100"/>
        </p:scale>
        <p:origin x="293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3115" y="67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8" tIns="46219" rIns="92438" bIns="46219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8" tIns="46219" rIns="92438" bIns="46219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29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8" tIns="46219" rIns="92438" bIns="462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8" tIns="46219" rIns="92438" bIns="46219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8" tIns="46219" rIns="92438" bIns="46219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2400AD-8746-4721-895A-7E9EF771F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3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568EA0-3F11-4690-9855-42A5CAFC9382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6425"/>
            <a:ext cx="5049837" cy="41830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3631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6483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6483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3226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249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249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249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249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249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249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24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2655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993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265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644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461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0733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254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6483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76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073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t="-277" r="2678" b="277"/>
          <a:stretch/>
        </p:blipFill>
        <p:spPr>
          <a:xfrm>
            <a:off x="0" y="-19039"/>
            <a:ext cx="12192000" cy="688523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5257800"/>
            <a:ext cx="12192000" cy="63448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9025"/>
            <a:ext cx="10363200" cy="1470025"/>
          </a:xfrm>
        </p:spPr>
        <p:txBody>
          <a:bodyPr>
            <a:normAutofit/>
          </a:bodyPr>
          <a:lstStyle>
            <a:lvl1pPr algn="r">
              <a:defRPr sz="40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&lt;insert title of presentation&gt;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3659957"/>
            <a:ext cx="8534400" cy="859055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 |  &lt;insert name&gt;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40668"/>
            <a:ext cx="2700533" cy="86258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2063552" y="4980217"/>
            <a:ext cx="8585201" cy="1224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DD5F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Thinking, Valued Solutions.</a:t>
            </a:r>
            <a:endParaRPr lang="en-US" sz="1200" b="1" dirty="0">
              <a:solidFill>
                <a:srgbClr val="DD5F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3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28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4391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5769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4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78024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0096D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78025"/>
            <a:ext cx="6815667" cy="477029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340077"/>
            <a:ext cx="4011084" cy="36176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42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0096D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35572" y="1216060"/>
            <a:ext cx="8708773" cy="35115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8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Freeform 14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-25398" y="203200"/>
            <a:ext cx="12240684" cy="647700"/>
            <a:chOff x="-19045" y="216550"/>
            <a:chExt cx="9180548" cy="649224"/>
          </a:xfrm>
        </p:grpSpPr>
        <p:sp>
          <p:nvSpPr>
            <p:cNvPr id="8" name="Freeform 18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/>
            </a:p>
          </p:txBody>
        </p: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4"/>
          </p:nvPr>
        </p:nvSpPr>
        <p:spPr>
          <a:xfrm>
            <a:off x="692076" y="635004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7F50BDD4-3080-4CB7-9CF8-D3D82B5A0034}" type="datetime1">
              <a:rPr lang="en-US" smtClean="0"/>
              <a:pPr>
                <a:defRPr/>
              </a:pPr>
              <a:t>10/10/2016</a:t>
            </a:fld>
            <a:endParaRPr lang="en-US" dirty="0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9" name="Picture 12" descr="Geosyntec_logoV10 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9"/>
          <a:stretch>
            <a:fillRect/>
          </a:stretch>
        </p:blipFill>
        <p:spPr bwMode="auto">
          <a:xfrm>
            <a:off x="9144000" y="6111878"/>
            <a:ext cx="3048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1" b="72061"/>
          <a:stretch/>
        </p:blipFill>
        <p:spPr>
          <a:xfrm>
            <a:off x="0" y="180742"/>
            <a:ext cx="9144000" cy="6863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80743"/>
            <a:ext cx="12192000" cy="875549"/>
          </a:xfrm>
          <a:prstGeom prst="rect">
            <a:avLst/>
          </a:prstGeom>
          <a:solidFill>
            <a:srgbClr val="0096D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096" y="152087"/>
            <a:ext cx="10972800" cy="75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20413" y="64931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Geosyntec Consultants </a:t>
            </a:r>
            <a:r>
              <a:rPr lang="en-US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</a:t>
            </a:r>
            <a:r>
              <a:rPr lang="en-US" sz="1200" dirty="0" smtClean="0">
                <a:solidFill>
                  <a:srgbClr val="DD5F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Thinking,</a:t>
            </a:r>
            <a:r>
              <a:rPr lang="en-US" sz="1200" baseline="0" dirty="0" smtClean="0">
                <a:solidFill>
                  <a:srgbClr val="DD5F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DD5F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Valued Solutions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b="15686"/>
          <a:stretch/>
        </p:blipFill>
        <p:spPr>
          <a:xfrm>
            <a:off x="1" y="5816338"/>
            <a:ext cx="1180439" cy="10416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9202" y="6448099"/>
            <a:ext cx="10426257" cy="0"/>
          </a:xfrm>
          <a:prstGeom prst="line">
            <a:avLst/>
          </a:prstGeom>
          <a:ln w="12700">
            <a:solidFill>
              <a:srgbClr val="5F60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99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19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76685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t="-277" r="2678" b="277"/>
          <a:stretch/>
        </p:blipFill>
        <p:spPr>
          <a:xfrm>
            <a:off x="0" y="-19039"/>
            <a:ext cx="12192000" cy="68852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82048" y="1437744"/>
            <a:ext cx="7609952" cy="219054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7903" y="1979633"/>
            <a:ext cx="6466788" cy="1172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&lt;insert break slide title&gt;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420413" y="64931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Geosyntec Consultants </a:t>
            </a:r>
            <a:r>
              <a:rPr lang="en-US" sz="12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Thinking,</a:t>
            </a:r>
            <a:r>
              <a:rPr lang="en-US" sz="1200" baseline="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Valued Solutions.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4504" y="6448099"/>
            <a:ext cx="11280955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30873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r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9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027548" y="2060848"/>
            <a:ext cx="9361040" cy="17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Full Scale In-Situ Gaseous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Hexavalent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Chromium in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Vadose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Soils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Gas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5560" y="371703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 sz="3200"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r">
              <a:defRPr/>
            </a:pP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Hitchens, PG, CHG, RG, </a:t>
            </a:r>
          </a:p>
          <a:p>
            <a:pPr algn="r">
              <a:defRPr/>
            </a:pP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Chad Bird, PE, and Kirk Craig, PE</a:t>
            </a:r>
          </a:p>
        </p:txBody>
      </p:sp>
    </p:spTree>
    <p:extLst>
      <p:ext uri="{BB962C8B-B14F-4D97-AF65-F5344CB8AC3E}">
        <p14:creationId xmlns:p14="http://schemas.microsoft.com/office/powerpoint/2010/main" val="3686075739"/>
      </p:ext>
    </p:extLst>
  </p:cSld>
  <p:clrMapOvr>
    <a:masterClrMapping/>
  </p:clrMapOvr>
  <p:transition advTm="4558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58623" y="0"/>
            <a:ext cx="3733377" cy="6843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Remedial Design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43372" y="1268760"/>
            <a:ext cx="7645492" cy="443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Shallow Excavation of impacts to 10’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ISGR of deeper CrVI impact above residential soil screening </a:t>
            </a:r>
            <a:r>
              <a:rPr lang="en-US" sz="2800" dirty="0" smtClean="0">
                <a:cs typeface="Times New Roman" pitchFamily="18" charset="0"/>
              </a:rPr>
              <a:t>levels </a:t>
            </a:r>
            <a:r>
              <a:rPr lang="en-US" sz="2800" dirty="0">
                <a:cs typeface="Times New Roman" pitchFamily="18" charset="0"/>
              </a:rPr>
              <a:t>(30 mg/kg)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All </a:t>
            </a:r>
            <a:r>
              <a:rPr lang="en-US" sz="2800" dirty="0" smtClean="0">
                <a:cs typeface="Times New Roman" pitchFamily="18" charset="0"/>
              </a:rPr>
              <a:t>cadmium </a:t>
            </a:r>
            <a:r>
              <a:rPr lang="en-US" sz="2800" dirty="0">
                <a:cs typeface="Times New Roman" pitchFamily="18" charset="0"/>
              </a:rPr>
              <a:t>impacts were within the top 7-feet of soil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Deep CrVI impacts constrained to a small area near the suspected release </a:t>
            </a:r>
            <a:r>
              <a:rPr lang="en-US" sz="2800" dirty="0" smtClean="0">
                <a:cs typeface="Times New Roman" pitchFamily="18" charset="0"/>
              </a:rPr>
              <a:t>point</a:t>
            </a:r>
            <a:endParaRPr lang="en-US" sz="2800" dirty="0">
              <a:cs typeface="Times New Roman" pitchFamily="18" charset="0"/>
            </a:endParaRP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ISGR area backfilled with 1-foot of hydrated bentonite prior to backfill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2" b="8829"/>
          <a:stretch/>
        </p:blipFill>
        <p:spPr bwMode="auto">
          <a:xfrm>
            <a:off x="8704418" y="2935157"/>
            <a:ext cx="3513898" cy="390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16872"/>
          <a:stretch/>
        </p:blipFill>
        <p:spPr bwMode="auto">
          <a:xfrm>
            <a:off x="8458620" y="42494"/>
            <a:ext cx="3388256" cy="316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0798882" y="4914909"/>
            <a:ext cx="1191981" cy="1178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898467" y="499533"/>
            <a:ext cx="2675466" cy="6112934"/>
            <a:chOff x="8898467" y="499533"/>
            <a:chExt cx="2675466" cy="6112934"/>
          </a:xfrm>
        </p:grpSpPr>
        <p:sp>
          <p:nvSpPr>
            <p:cNvPr id="4" name="Freeform 3"/>
            <p:cNvSpPr/>
            <p:nvPr/>
          </p:nvSpPr>
          <p:spPr>
            <a:xfrm>
              <a:off x="8898467" y="499533"/>
              <a:ext cx="1913466" cy="1024467"/>
            </a:xfrm>
            <a:custGeom>
              <a:avLst/>
              <a:gdLst>
                <a:gd name="connsiteX0" fmla="*/ 1227666 w 1913466"/>
                <a:gd name="connsiteY0" fmla="*/ 0 h 1024467"/>
                <a:gd name="connsiteX1" fmla="*/ 1794933 w 1913466"/>
                <a:gd name="connsiteY1" fmla="*/ 237067 h 1024467"/>
                <a:gd name="connsiteX2" fmla="*/ 1794933 w 1913466"/>
                <a:gd name="connsiteY2" fmla="*/ 482600 h 1024467"/>
                <a:gd name="connsiteX3" fmla="*/ 1905000 w 1913466"/>
                <a:gd name="connsiteY3" fmla="*/ 482600 h 1024467"/>
                <a:gd name="connsiteX4" fmla="*/ 1913466 w 1913466"/>
                <a:gd name="connsiteY4" fmla="*/ 651934 h 1024467"/>
                <a:gd name="connsiteX5" fmla="*/ 1473200 w 1913466"/>
                <a:gd name="connsiteY5" fmla="*/ 1024467 h 1024467"/>
                <a:gd name="connsiteX6" fmla="*/ 8466 w 1913466"/>
                <a:gd name="connsiteY6" fmla="*/ 1007534 h 1024467"/>
                <a:gd name="connsiteX7" fmla="*/ 0 w 1913466"/>
                <a:gd name="connsiteY7" fmla="*/ 16934 h 1024467"/>
                <a:gd name="connsiteX8" fmla="*/ 1227666 w 1913466"/>
                <a:gd name="connsiteY8" fmla="*/ 0 h 102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466" h="1024467">
                  <a:moveTo>
                    <a:pt x="1227666" y="0"/>
                  </a:moveTo>
                  <a:lnTo>
                    <a:pt x="1794933" y="237067"/>
                  </a:lnTo>
                  <a:lnTo>
                    <a:pt x="1794933" y="482600"/>
                  </a:lnTo>
                  <a:lnTo>
                    <a:pt x="1905000" y="482600"/>
                  </a:lnTo>
                  <a:lnTo>
                    <a:pt x="1913466" y="651934"/>
                  </a:lnTo>
                  <a:lnTo>
                    <a:pt x="1473200" y="1024467"/>
                  </a:lnTo>
                  <a:lnTo>
                    <a:pt x="8466" y="1007534"/>
                  </a:lnTo>
                  <a:lnTo>
                    <a:pt x="0" y="16934"/>
                  </a:lnTo>
                  <a:lnTo>
                    <a:pt x="1227666" y="0"/>
                  </a:lnTo>
                  <a:close/>
                </a:path>
              </a:pathLst>
            </a:cu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9372600" y="4665133"/>
              <a:ext cx="2201333" cy="1947334"/>
            </a:xfrm>
            <a:custGeom>
              <a:avLst/>
              <a:gdLst>
                <a:gd name="connsiteX0" fmla="*/ 1278467 w 2201333"/>
                <a:gd name="connsiteY0" fmla="*/ 0 h 1947334"/>
                <a:gd name="connsiteX1" fmla="*/ 2201333 w 2201333"/>
                <a:gd name="connsiteY1" fmla="*/ 8467 h 1947334"/>
                <a:gd name="connsiteX2" fmla="*/ 2201333 w 2201333"/>
                <a:gd name="connsiteY2" fmla="*/ 1938867 h 1947334"/>
                <a:gd name="connsiteX3" fmla="*/ 1634067 w 2201333"/>
                <a:gd name="connsiteY3" fmla="*/ 1947334 h 1947334"/>
                <a:gd name="connsiteX4" fmla="*/ 1634067 w 2201333"/>
                <a:gd name="connsiteY4" fmla="*/ 1295400 h 1947334"/>
                <a:gd name="connsiteX5" fmla="*/ 143933 w 2201333"/>
                <a:gd name="connsiteY5" fmla="*/ 1278467 h 1947334"/>
                <a:gd name="connsiteX6" fmla="*/ 143933 w 2201333"/>
                <a:gd name="connsiteY6" fmla="*/ 1193800 h 1947334"/>
                <a:gd name="connsiteX7" fmla="*/ 8467 w 2201333"/>
                <a:gd name="connsiteY7" fmla="*/ 1202267 h 1947334"/>
                <a:gd name="connsiteX8" fmla="*/ 0 w 2201333"/>
                <a:gd name="connsiteY8" fmla="*/ 770467 h 1947334"/>
                <a:gd name="connsiteX9" fmla="*/ 448733 w 2201333"/>
                <a:gd name="connsiteY9" fmla="*/ 753534 h 1947334"/>
                <a:gd name="connsiteX10" fmla="*/ 618067 w 2201333"/>
                <a:gd name="connsiteY10" fmla="*/ 321734 h 1947334"/>
                <a:gd name="connsiteX11" fmla="*/ 1295400 w 2201333"/>
                <a:gd name="connsiteY11" fmla="*/ 296334 h 1947334"/>
                <a:gd name="connsiteX12" fmla="*/ 1278467 w 2201333"/>
                <a:gd name="connsiteY12" fmla="*/ 0 h 194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1333" h="1947334">
                  <a:moveTo>
                    <a:pt x="1278467" y="0"/>
                  </a:moveTo>
                  <a:lnTo>
                    <a:pt x="2201333" y="8467"/>
                  </a:lnTo>
                  <a:lnTo>
                    <a:pt x="2201333" y="1938867"/>
                  </a:lnTo>
                  <a:lnTo>
                    <a:pt x="1634067" y="1947334"/>
                  </a:lnTo>
                  <a:lnTo>
                    <a:pt x="1634067" y="1295400"/>
                  </a:lnTo>
                  <a:lnTo>
                    <a:pt x="143933" y="1278467"/>
                  </a:lnTo>
                  <a:lnTo>
                    <a:pt x="143933" y="1193800"/>
                  </a:lnTo>
                  <a:lnTo>
                    <a:pt x="8467" y="1202267"/>
                  </a:lnTo>
                  <a:lnTo>
                    <a:pt x="0" y="770467"/>
                  </a:lnTo>
                  <a:lnTo>
                    <a:pt x="448733" y="753534"/>
                  </a:lnTo>
                  <a:lnTo>
                    <a:pt x="618067" y="321734"/>
                  </a:lnTo>
                  <a:lnTo>
                    <a:pt x="1295400" y="296334"/>
                  </a:lnTo>
                  <a:lnTo>
                    <a:pt x="1278467" y="0"/>
                  </a:lnTo>
                  <a:close/>
                </a:path>
              </a:pathLst>
            </a:cu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484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82"/>
    </mc:Choice>
    <mc:Fallback>
      <p:transition spd="slow" advTm="18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Injection Design 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6350003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529895" y="1857738"/>
            <a:ext cx="6163377" cy="353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 smtClean="0">
                <a:cs typeface="Times New Roman" pitchFamily="18" charset="0"/>
              </a:rPr>
              <a:t>ISGR </a:t>
            </a:r>
            <a:r>
              <a:rPr lang="en-US" sz="2400" dirty="0">
                <a:cs typeface="Times New Roman" pitchFamily="18" charset="0"/>
              </a:rPr>
              <a:t>treatment interval from </a:t>
            </a:r>
            <a:r>
              <a:rPr lang="en-US" sz="2400" dirty="0" smtClean="0">
                <a:cs typeface="Times New Roman" pitchFamily="18" charset="0"/>
              </a:rPr>
              <a:t>10-45’ BGS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Focus on a safe, efficient, uniform distribution of H</a:t>
            </a:r>
            <a:r>
              <a:rPr lang="en-US" sz="2400" baseline="-25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S gas in treatment interval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 smtClean="0">
                <a:cs typeface="Times New Roman" pitchFamily="18" charset="0"/>
              </a:rPr>
              <a:t>10-Foot radius of influence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 smtClean="0">
                <a:cs typeface="Times New Roman" pitchFamily="18" charset="0"/>
              </a:rPr>
              <a:t>Injection well with three, nested10-foot well screens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 smtClean="0">
                <a:cs typeface="Times New Roman" pitchFamily="18" charset="0"/>
              </a:rPr>
              <a:t>Extraction wells with single 35-foot well screens</a:t>
            </a:r>
            <a:endParaRPr lang="en-US" sz="2400" dirty="0">
              <a:cs typeface="Times New Roman" pitchFamily="18" charset="0"/>
            </a:endParaRP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6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8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800" dirty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400" dirty="0"/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600" dirty="0"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516960"/>
            <a:ext cx="4583105" cy="5833043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36" y="1911710"/>
            <a:ext cx="1923661" cy="1361291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 rot="14475741">
            <a:off x="9769468" y="4618921"/>
            <a:ext cx="180020" cy="4680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Up Arrow 10"/>
          <p:cNvSpPr/>
          <p:nvPr/>
        </p:nvSpPr>
        <p:spPr>
          <a:xfrm rot="3651456">
            <a:off x="10885348" y="4030503"/>
            <a:ext cx="180020" cy="4680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10317290" y="3711907"/>
            <a:ext cx="180020" cy="4680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 rot="10800000">
            <a:off x="10307398" y="4893766"/>
            <a:ext cx="180020" cy="4680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 rot="7197456">
            <a:off x="10884819" y="4650368"/>
            <a:ext cx="180020" cy="4680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 rot="17992214">
            <a:off x="9770181" y="4032526"/>
            <a:ext cx="180020" cy="4680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2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31"/>
    </mc:Choice>
    <mc:Fallback>
      <p:transition spd="slow" advTm="3903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Well Design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955540" y="404664"/>
            <a:ext cx="7171838" cy="6453336"/>
            <a:chOff x="6183446" y="1158557"/>
            <a:chExt cx="5879976" cy="56957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83446" y="1158557"/>
              <a:ext cx="5879976" cy="569570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8987" t="67638" r="38154" b="3284"/>
            <a:stretch/>
          </p:blipFill>
          <p:spPr>
            <a:xfrm>
              <a:off x="11306965" y="5269583"/>
              <a:ext cx="756084" cy="155310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371210" y="21328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1210" y="312896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1210" y="412507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1210" y="51211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70"/>
    </mc:Choice>
    <mc:Fallback>
      <p:transition spd="slow" advTm="5497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Bench Scale Testing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6350003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60" y="1196752"/>
            <a:ext cx="5424602" cy="4068452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83332" y="947047"/>
            <a:ext cx="6978848" cy="533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3200" dirty="0">
                <a:cs typeface="Times New Roman" pitchFamily="18" charset="0"/>
              </a:rPr>
              <a:t>Bench scale test:</a:t>
            </a:r>
            <a:endParaRPr lang="en-US" sz="3200" baseline="30000" dirty="0">
              <a:solidFill>
                <a:srgbClr val="00FF00"/>
              </a:solidFill>
              <a:cs typeface="Times New Roman" pitchFamily="18" charset="0"/>
            </a:endParaRP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Passed H</a:t>
            </a:r>
            <a:r>
              <a:rPr lang="en-US" sz="2800" baseline="-25000" dirty="0">
                <a:cs typeface="Times New Roman" pitchFamily="18" charset="0"/>
              </a:rPr>
              <a:t>2</a:t>
            </a:r>
            <a:r>
              <a:rPr lang="en-US" sz="2800" dirty="0">
                <a:cs typeface="Times New Roman" pitchFamily="18" charset="0"/>
              </a:rPr>
              <a:t>S gas through </a:t>
            </a:r>
          </a:p>
          <a:p>
            <a:pPr marL="457200" lvl="2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800" dirty="0">
                <a:cs typeface="Times New Roman" pitchFamily="18" charset="0"/>
              </a:rPr>
              <a:t>   columns of homogenized soil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Evaluated H</a:t>
            </a:r>
            <a:r>
              <a:rPr lang="en-US" sz="2800" baseline="-25000" dirty="0">
                <a:cs typeface="Times New Roman" pitchFamily="18" charset="0"/>
              </a:rPr>
              <a:t>2</a:t>
            </a:r>
            <a:r>
              <a:rPr lang="en-US" sz="2800" dirty="0">
                <a:cs typeface="Times New Roman" pitchFamily="18" charset="0"/>
              </a:rPr>
              <a:t>S concentrations </a:t>
            </a:r>
          </a:p>
          <a:p>
            <a:pPr marL="457200" lvl="2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800" dirty="0">
                <a:cs typeface="Times New Roman" pitchFamily="18" charset="0"/>
              </a:rPr>
              <a:t>    and exposure duration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Calculated mass H</a:t>
            </a:r>
            <a:r>
              <a:rPr lang="en-US" sz="2800" baseline="-25000" dirty="0">
                <a:cs typeface="Times New Roman" pitchFamily="18" charset="0"/>
              </a:rPr>
              <a:t>2</a:t>
            </a:r>
            <a:r>
              <a:rPr lang="en-US" sz="2800" dirty="0">
                <a:cs typeface="Times New Roman" pitchFamily="18" charset="0"/>
              </a:rPr>
              <a:t>S/mass soil </a:t>
            </a:r>
          </a:p>
          <a:p>
            <a:pPr marL="457200" lvl="2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800" dirty="0">
                <a:cs typeface="Times New Roman" pitchFamily="18" charset="0"/>
              </a:rPr>
              <a:t>    treated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Results</a:t>
            </a:r>
          </a:p>
          <a:p>
            <a:pPr marL="1187450" lvl="3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Recommended concentration of </a:t>
            </a:r>
            <a:r>
              <a:rPr lang="en-US" sz="2400" dirty="0" smtClean="0">
                <a:cs typeface="Times New Roman" pitchFamily="18" charset="0"/>
              </a:rPr>
              <a:t>400 </a:t>
            </a:r>
            <a:r>
              <a:rPr lang="en-US" sz="2400" dirty="0">
                <a:cs typeface="Times New Roman" pitchFamily="18" charset="0"/>
              </a:rPr>
              <a:t>ppm</a:t>
            </a:r>
          </a:p>
          <a:p>
            <a:pPr marL="1187450" lvl="3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Injected at 60 cfm</a:t>
            </a:r>
          </a:p>
          <a:p>
            <a:pPr marL="1187450" lvl="3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For 16 weeks of injection</a:t>
            </a:r>
          </a:p>
          <a:p>
            <a:pPr marL="1187450" lvl="3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2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0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000" dirty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000" dirty="0"/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2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60"/>
    </mc:Choice>
    <mc:Fallback>
      <p:transition spd="slow" advTm="916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44726"/>
            <a:ext cx="9144000" cy="602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981200" y="224647"/>
            <a:ext cx="8229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 ppm H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Bench Study Results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76"/>
    </mc:Choice>
    <mc:Fallback>
      <p:transition spd="slow" advTm="7327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981200" y="224647"/>
            <a:ext cx="8229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400 ppm H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Bench Study Results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952"/>
            <a:ext cx="9150660" cy="551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3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29"/>
    </mc:Choice>
    <mc:Fallback>
      <p:transition spd="slow" advTm="4852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Calculation of H</a:t>
            </a:r>
            <a:r>
              <a:rPr lang="en-US" b="1" baseline="-25000" dirty="0" smtClean="0"/>
              <a:t>2</a:t>
            </a:r>
            <a:r>
              <a:rPr lang="en-US" b="1" dirty="0" smtClean="0"/>
              <a:t>S Dosing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592796"/>
            <a:ext cx="109728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Observed efficiency was ~3.7x – 5.0x theoretical requirement.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Did not collect data on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 breakthrough from soil columns, cannot say if the observed efficiency is due to unused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 passing through column, or oxidation of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S.  We will include this evaluation in future bench-tests.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Calculated volume of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 for application was based on mass of SOIL in treatment area with assumed average CrVI concentration of 376 mg/kg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Recommended </a:t>
            </a:r>
            <a:r>
              <a:rPr lang="en-US" sz="2400" b="1" dirty="0"/>
              <a:t>dosage: 340 </a:t>
            </a:r>
            <a:r>
              <a:rPr lang="en-US" sz="2400" b="1" dirty="0" smtClean="0"/>
              <a:t>mg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S/Kg soil</a:t>
            </a:r>
            <a:r>
              <a:rPr lang="en-US" sz="2400" dirty="0" smtClean="0"/>
              <a:t>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Goal: Apply 780 kg H</a:t>
            </a:r>
            <a:r>
              <a:rPr lang="en-US" sz="2400" b="1" baseline="-25000" dirty="0"/>
              <a:t>2</a:t>
            </a:r>
            <a:r>
              <a:rPr lang="en-US" sz="2400" b="1" dirty="0"/>
              <a:t>S evenly throughout 340 cubic yards of treatment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07868" y="5157192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Safely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32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26"/>
    </mc:Choice>
    <mc:Fallback>
      <p:transition spd="slow" advTm="12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Fast To Apply?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Higher application concentrations and flow rates reduce treatment time, but increase risk: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Leaks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Inefficient application (breakthrough of unreacted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Target rate is 90 </a:t>
            </a:r>
            <a:r>
              <a:rPr lang="en-US" sz="2400" dirty="0"/>
              <a:t>CFM injection at 500 ppm 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S, 120 CFM extraction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Injection time: 9 weeks (continuous)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0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16"/>
    </mc:Choice>
    <mc:Fallback>
      <p:transition spd="slow" advTm="13991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ISGR System Construction</a:t>
            </a:r>
          </a:p>
        </p:txBody>
      </p:sp>
      <p:pic>
        <p:nvPicPr>
          <p:cNvPr id="5122" name="Picture 2" descr="P:\PRJ\SDWP\Current Projects\SC0698 - Able Engineering\Photos\2015-04-13 08.11.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/>
          <a:stretch/>
        </p:blipFill>
        <p:spPr bwMode="auto">
          <a:xfrm>
            <a:off x="1199456" y="1088740"/>
            <a:ext cx="10463057" cy="535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6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01"/>
    </mc:Choice>
    <mc:Fallback>
      <p:transition spd="slow" advTm="25050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Well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Construction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6350003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524002" y="728700"/>
            <a:ext cx="9143999" cy="497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1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8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800" dirty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400" dirty="0"/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600" dirty="0">
              <a:cs typeface="Times New Roman" pitchFamily="18" charset="0"/>
            </a:endParaRPr>
          </a:p>
        </p:txBody>
      </p:sp>
      <p:pic>
        <p:nvPicPr>
          <p:cNvPr id="4098" name="Picture 2" descr="P:\PRJ\SDWP\Current Projects\SC0698 - Able Engineering\Photos\2015-04-13 08.20.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90" y="1593874"/>
            <a:ext cx="5177398" cy="38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1373527" y="688507"/>
            <a:ext cx="396044" cy="5425038"/>
            <a:chOff x="7884368" y="116632"/>
            <a:chExt cx="273051" cy="9061442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9" y="5164882"/>
              <a:ext cx="273050" cy="401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116632"/>
              <a:ext cx="273050" cy="504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10437426" y="234093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10-20’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489752" y="358963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22-32’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510388" y="506579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34-44’</a:t>
            </a:r>
            <a:endParaRPr lang="en-US" dirty="0"/>
          </a:p>
        </p:txBody>
      </p:sp>
      <p:sp>
        <p:nvSpPr>
          <p:cNvPr id="27" name="Text Placeholder 2"/>
          <p:cNvSpPr txBox="1">
            <a:spLocks/>
          </p:cNvSpPr>
          <p:nvPr/>
        </p:nvSpPr>
        <p:spPr bwMode="auto">
          <a:xfrm>
            <a:off x="141924" y="1816667"/>
            <a:ext cx="4685551" cy="353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100" dirty="0">
              <a:cs typeface="Times New Roman" pitchFamily="18" charset="0"/>
            </a:endParaRP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Triple nested injection well to provide </a:t>
            </a:r>
            <a:r>
              <a:rPr lang="en-US" sz="2800" dirty="0" smtClean="0">
                <a:cs typeface="Times New Roman" pitchFamily="18" charset="0"/>
              </a:rPr>
              <a:t>improved vertical </a:t>
            </a:r>
            <a:r>
              <a:rPr lang="en-US" sz="2800" dirty="0">
                <a:cs typeface="Times New Roman" pitchFamily="18" charset="0"/>
              </a:rPr>
              <a:t>control of H</a:t>
            </a:r>
            <a:r>
              <a:rPr lang="en-US" sz="2800" baseline="-25000" dirty="0">
                <a:cs typeface="Times New Roman" pitchFamily="18" charset="0"/>
              </a:rPr>
              <a:t>2</a:t>
            </a:r>
            <a:r>
              <a:rPr lang="en-US" sz="2800" dirty="0">
                <a:cs typeface="Times New Roman" pitchFamily="18" charset="0"/>
              </a:rPr>
              <a:t>S Distribution 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Extraction wells single screened from 10-45’</a:t>
            </a:r>
            <a:endParaRPr 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7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12"/>
    </mc:Choice>
    <mc:Fallback>
      <p:transition spd="slow" advTm="2741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6350003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839416" y="1016732"/>
            <a:ext cx="10378480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600" dirty="0">
                <a:cs typeface="Times New Roman" pitchFamily="18" charset="0"/>
              </a:rPr>
              <a:t>In-Situ Gaseous Reduction for CrVI is a new approach to address a common issue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600" dirty="0">
                <a:cs typeface="Times New Roman" pitchFamily="18" charset="0"/>
              </a:rPr>
              <a:t>First applied in 1998 at the White Sands Missile Range as a cooperative DOE/DOD pilot study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600" dirty="0">
                <a:cs typeface="Times New Roman" pitchFamily="18" charset="0"/>
              </a:rPr>
              <a:t>The approach has significant benefits including:</a:t>
            </a: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600" dirty="0">
                <a:cs typeface="Times New Roman" pitchFamily="18" charset="0"/>
              </a:rPr>
              <a:t>Improved distribution through vadose zone soils as compared to liquid reductants</a:t>
            </a: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600" dirty="0">
                <a:cs typeface="Times New Roman" pitchFamily="18" charset="0"/>
              </a:rPr>
              <a:t>Rapid reaction and treatment times</a:t>
            </a: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600" dirty="0">
                <a:cs typeface="Times New Roman" pitchFamily="18" charset="0"/>
              </a:rPr>
              <a:t>Reduced potential for mobilizing CrVI to groundwater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600" dirty="0">
                <a:cs typeface="Times New Roman" pitchFamily="18" charset="0"/>
              </a:rPr>
              <a:t>Significant drawbacks include safety considerations during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40858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01"/>
    </mc:Choice>
    <mc:Fallback>
      <p:transition spd="slow" advTm="8270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Distribution System</a:t>
            </a:r>
          </a:p>
        </p:txBody>
      </p:sp>
      <p:pic>
        <p:nvPicPr>
          <p:cNvPr id="6146" name="Picture 2" descr="P:\PRJ\SDWP\Current Projects\SC0698 - Able Engineering\Photos\2015-04-13 08.11.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/>
          <a:stretch/>
        </p:blipFill>
        <p:spPr bwMode="auto">
          <a:xfrm>
            <a:off x="1703512" y="1039383"/>
            <a:ext cx="8964488" cy="58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3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"/>
    </mc:Choice>
    <mc:Fallback>
      <p:transition spd="slow" advTm="372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Delivery System</a:t>
            </a:r>
          </a:p>
        </p:txBody>
      </p:sp>
      <p:pic>
        <p:nvPicPr>
          <p:cNvPr id="7170" name="Picture 2" descr="P:\PRJ\SDWP\Current Projects\SC0698 - Able Engineering\Photos\2015-04-13 08.08.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6"/>
          <a:stretch/>
        </p:blipFill>
        <p:spPr bwMode="auto">
          <a:xfrm>
            <a:off x="1415480" y="1043040"/>
            <a:ext cx="8820980" cy="579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4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76"/>
    </mc:Choice>
    <mc:Fallback>
      <p:transition spd="slow" advTm="3837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Health and Safety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79376" y="1020197"/>
            <a:ext cx="8446385" cy="522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 smtClean="0">
                <a:cs typeface="Times New Roman" pitchFamily="18" charset="0"/>
              </a:rPr>
              <a:t>H</a:t>
            </a:r>
            <a:r>
              <a:rPr lang="en-US" sz="2800" baseline="-25000" dirty="0" smtClean="0">
                <a:cs typeface="Times New Roman" pitchFamily="18" charset="0"/>
              </a:rPr>
              <a:t>2</a:t>
            </a:r>
            <a:r>
              <a:rPr lang="en-US" sz="2800" dirty="0" smtClean="0">
                <a:cs typeface="Times New Roman" pitchFamily="18" charset="0"/>
              </a:rPr>
              <a:t>S Monitoring/Alarms</a:t>
            </a:r>
            <a:endParaRPr lang="en-US" sz="2800" dirty="0">
              <a:cs typeface="Times New Roman" pitchFamily="18" charset="0"/>
            </a:endParaRP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In gas cabinet (injection stops, extraction continues to maintain negative air flow in cabinet)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In ambient air (full shutdown)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In stack (full shutdown)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Autodialer to Fire </a:t>
            </a:r>
            <a:r>
              <a:rPr lang="en-US" sz="2800" dirty="0" smtClean="0">
                <a:cs typeface="Times New Roman" pitchFamily="18" charset="0"/>
              </a:rPr>
              <a:t>Department </a:t>
            </a:r>
            <a:r>
              <a:rPr lang="en-US" sz="2800" dirty="0">
                <a:cs typeface="Times New Roman" pitchFamily="18" charset="0"/>
              </a:rPr>
              <a:t>and 24 </a:t>
            </a:r>
            <a:r>
              <a:rPr lang="en-US" sz="2800" dirty="0" smtClean="0">
                <a:cs typeface="Times New Roman" pitchFamily="18" charset="0"/>
              </a:rPr>
              <a:t>hour alarm </a:t>
            </a:r>
            <a:r>
              <a:rPr lang="en-US" sz="2800" dirty="0">
                <a:cs typeface="Times New Roman" pitchFamily="18" charset="0"/>
              </a:rPr>
              <a:t>response team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Backup battery powered monitoring/alarms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Placarding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 smtClean="0">
                <a:cs typeface="Times New Roman" pitchFamily="18" charset="0"/>
              </a:rPr>
              <a:t>All cabinet </a:t>
            </a:r>
            <a:r>
              <a:rPr lang="en-US" sz="2800" dirty="0">
                <a:cs typeface="Times New Roman" pitchFamily="18" charset="0"/>
              </a:rPr>
              <a:t>work or alarm response in Level B</a:t>
            </a:r>
            <a:endParaRPr lang="en-US" sz="32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3200" dirty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800" dirty="0"/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800" dirty="0"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57" y="3844417"/>
            <a:ext cx="1770015" cy="2320887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55" y="1324137"/>
            <a:ext cx="1810114" cy="2413485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0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26"/>
    </mc:Choice>
    <mc:Fallback>
      <p:transition spd="slow" advTm="12142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Alarm Situation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775738" y="1160748"/>
            <a:ext cx="7602252" cy="511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3200" dirty="0">
                <a:cs typeface="Times New Roman" pitchFamily="18" charset="0"/>
              </a:rPr>
              <a:t>Autodialer callout on a Sunday afternoon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3200" dirty="0">
                <a:cs typeface="Times New Roman" pitchFamily="18" charset="0"/>
              </a:rPr>
              <a:t>H</a:t>
            </a:r>
            <a:r>
              <a:rPr lang="en-US" sz="3200" baseline="-25000" dirty="0">
                <a:cs typeface="Times New Roman" pitchFamily="18" charset="0"/>
              </a:rPr>
              <a:t>2</a:t>
            </a:r>
            <a:r>
              <a:rPr lang="en-US" sz="3200" dirty="0">
                <a:cs typeface="Times New Roman" pitchFamily="18" charset="0"/>
              </a:rPr>
              <a:t>S detected in Cabinet &gt;10 ppm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3200" dirty="0">
                <a:cs typeface="Times New Roman" pitchFamily="18" charset="0"/>
              </a:rPr>
              <a:t>Fire department and designated project emergency personnel responded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3200" dirty="0">
                <a:cs typeface="Times New Roman" pitchFamily="18" charset="0"/>
              </a:rPr>
              <a:t>Fire Department responders not adequately prepared for H</a:t>
            </a:r>
            <a:r>
              <a:rPr lang="en-US" sz="3200" baseline="-25000" dirty="0">
                <a:cs typeface="Times New Roman" pitchFamily="18" charset="0"/>
              </a:rPr>
              <a:t>2</a:t>
            </a:r>
            <a:r>
              <a:rPr lang="en-US" sz="3200" dirty="0">
                <a:cs typeface="Times New Roman" pitchFamily="18" charset="0"/>
              </a:rPr>
              <a:t>S, notwithstanding extensive </a:t>
            </a:r>
            <a:r>
              <a:rPr lang="en-US" sz="3200" dirty="0" smtClean="0">
                <a:cs typeface="Times New Roman" pitchFamily="18" charset="0"/>
              </a:rPr>
              <a:t>notifications</a:t>
            </a:r>
            <a:endParaRPr lang="en-US" sz="3200" dirty="0">
              <a:cs typeface="Times New Roman" pitchFamily="18" charset="0"/>
            </a:endParaRP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3200" dirty="0">
                <a:cs typeface="Times New Roman" pitchFamily="18" charset="0"/>
              </a:rPr>
              <a:t>Alarm in cabinet, but not ambient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Diagnosed as </a:t>
            </a:r>
            <a:r>
              <a:rPr lang="en-US" sz="2800" dirty="0" smtClean="0">
                <a:cs typeface="Times New Roman" pitchFamily="18" charset="0"/>
              </a:rPr>
              <a:t>a loose rotameter </a:t>
            </a:r>
            <a:r>
              <a:rPr lang="en-US" sz="2800" dirty="0">
                <a:cs typeface="Times New Roman" pitchFamily="18" charset="0"/>
              </a:rPr>
              <a:t>connection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32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32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3200" dirty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800" dirty="0"/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800" dirty="0">
              <a:cs typeface="Times New Roman" pitchFamily="18" charset="0"/>
            </a:endParaRPr>
          </a:p>
        </p:txBody>
      </p:sp>
      <p:pic>
        <p:nvPicPr>
          <p:cNvPr id="8194" name="Picture 2" descr="P:\PRJ\SDWP\Current Projects\SC0698 - Able Engineering\Photos\2015 02 04 - Skid inspection\IMG_48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9" t="5346" r="6252" b="36708"/>
          <a:stretch/>
        </p:blipFill>
        <p:spPr bwMode="auto">
          <a:xfrm>
            <a:off x="8715177" y="1662630"/>
            <a:ext cx="3019623" cy="4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0272464" y="1438796"/>
            <a:ext cx="568371" cy="576064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9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Alarm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9818" y="1600203"/>
            <a:ext cx="3902582" cy="452596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Initial Alarm: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 drawn into cabinet through louvers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Turning on power to system (gas off, blowers off) caused second ambient air alarm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Due to residual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 in feed line, released as solenoids opened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After repair, full leak check with Helium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196752"/>
            <a:ext cx="7152795" cy="536459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335288" y="3283999"/>
            <a:ext cx="499721" cy="1219200"/>
          </a:xfrm>
          <a:custGeom>
            <a:avLst/>
            <a:gdLst>
              <a:gd name="connsiteX0" fmla="*/ 0 w 499721"/>
              <a:gd name="connsiteY0" fmla="*/ 0 h 1219200"/>
              <a:gd name="connsiteX1" fmla="*/ 254000 w 499721"/>
              <a:gd name="connsiteY1" fmla="*/ 220134 h 1219200"/>
              <a:gd name="connsiteX2" fmla="*/ 270933 w 499721"/>
              <a:gd name="connsiteY2" fmla="*/ 804334 h 1219200"/>
              <a:gd name="connsiteX3" fmla="*/ 499533 w 499721"/>
              <a:gd name="connsiteY3" fmla="*/ 1024467 h 1219200"/>
              <a:gd name="connsiteX4" fmla="*/ 313267 w 499721"/>
              <a:gd name="connsiteY4" fmla="*/ 1219200 h 1219200"/>
              <a:gd name="connsiteX5" fmla="*/ 313267 w 499721"/>
              <a:gd name="connsiteY5" fmla="*/ 1219200 h 1219200"/>
              <a:gd name="connsiteX6" fmla="*/ 313267 w 499721"/>
              <a:gd name="connsiteY6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721" h="1219200">
                <a:moveTo>
                  <a:pt x="0" y="0"/>
                </a:moveTo>
                <a:cubicBezTo>
                  <a:pt x="104422" y="43039"/>
                  <a:pt x="208844" y="86078"/>
                  <a:pt x="254000" y="220134"/>
                </a:cubicBezTo>
                <a:cubicBezTo>
                  <a:pt x="299156" y="354190"/>
                  <a:pt x="230011" y="670279"/>
                  <a:pt x="270933" y="804334"/>
                </a:cubicBezTo>
                <a:cubicBezTo>
                  <a:pt x="311855" y="938389"/>
                  <a:pt x="492477" y="955323"/>
                  <a:pt x="499533" y="1024467"/>
                </a:cubicBezTo>
                <a:cubicBezTo>
                  <a:pt x="506589" y="1093611"/>
                  <a:pt x="313267" y="1219200"/>
                  <a:pt x="313267" y="1219200"/>
                </a:cubicBezTo>
                <a:lnTo>
                  <a:pt x="313267" y="1219200"/>
                </a:lnTo>
                <a:lnTo>
                  <a:pt x="313267" y="1219200"/>
                </a:lnTo>
              </a:path>
            </a:pathLst>
          </a:custGeom>
          <a:noFill/>
          <a:ln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828596" y="3682892"/>
            <a:ext cx="716437" cy="908371"/>
          </a:xfrm>
          <a:custGeom>
            <a:avLst/>
            <a:gdLst>
              <a:gd name="connsiteX0" fmla="*/ 849336 w 849336"/>
              <a:gd name="connsiteY0" fmla="*/ 838985 h 1196002"/>
              <a:gd name="connsiteX1" fmla="*/ 717361 w 849336"/>
              <a:gd name="connsiteY1" fmla="*/ 829559 h 1196002"/>
              <a:gd name="connsiteX2" fmla="*/ 538252 w 849336"/>
              <a:gd name="connsiteY2" fmla="*/ 801278 h 1196002"/>
              <a:gd name="connsiteX3" fmla="*/ 246021 w 849336"/>
              <a:gd name="connsiteY3" fmla="*/ 1102936 h 1196002"/>
              <a:gd name="connsiteX4" fmla="*/ 924 w 849336"/>
              <a:gd name="connsiteY4" fmla="*/ 1159497 h 1196002"/>
              <a:gd name="connsiteX5" fmla="*/ 161180 w 849336"/>
              <a:gd name="connsiteY5" fmla="*/ 593888 h 1196002"/>
              <a:gd name="connsiteX6" fmla="*/ 132899 w 849336"/>
              <a:gd name="connsiteY6" fmla="*/ 0 h 1196002"/>
              <a:gd name="connsiteX0" fmla="*/ 853405 w 853405"/>
              <a:gd name="connsiteY0" fmla="*/ 838985 h 1166793"/>
              <a:gd name="connsiteX1" fmla="*/ 721430 w 853405"/>
              <a:gd name="connsiteY1" fmla="*/ 829559 h 1166793"/>
              <a:gd name="connsiteX2" fmla="*/ 542321 w 853405"/>
              <a:gd name="connsiteY2" fmla="*/ 801278 h 1166793"/>
              <a:gd name="connsiteX3" fmla="*/ 384202 w 853405"/>
              <a:gd name="connsiteY3" fmla="*/ 907864 h 1166793"/>
              <a:gd name="connsiteX4" fmla="*/ 4993 w 853405"/>
              <a:gd name="connsiteY4" fmla="*/ 1159497 h 1166793"/>
              <a:gd name="connsiteX5" fmla="*/ 165249 w 853405"/>
              <a:gd name="connsiteY5" fmla="*/ 593888 h 1166793"/>
              <a:gd name="connsiteX6" fmla="*/ 136968 w 853405"/>
              <a:gd name="connsiteY6" fmla="*/ 0 h 1166793"/>
              <a:gd name="connsiteX0" fmla="*/ 716437 w 716437"/>
              <a:gd name="connsiteY0" fmla="*/ 838985 h 908371"/>
              <a:gd name="connsiteX1" fmla="*/ 584462 w 716437"/>
              <a:gd name="connsiteY1" fmla="*/ 829559 h 908371"/>
              <a:gd name="connsiteX2" fmla="*/ 405353 w 716437"/>
              <a:gd name="connsiteY2" fmla="*/ 801278 h 908371"/>
              <a:gd name="connsiteX3" fmla="*/ 247234 w 716437"/>
              <a:gd name="connsiteY3" fmla="*/ 907864 h 908371"/>
              <a:gd name="connsiteX4" fmla="*/ 63097 w 716437"/>
              <a:gd name="connsiteY4" fmla="*/ 830313 h 908371"/>
              <a:gd name="connsiteX5" fmla="*/ 28281 w 716437"/>
              <a:gd name="connsiteY5" fmla="*/ 593888 h 908371"/>
              <a:gd name="connsiteX6" fmla="*/ 0 w 716437"/>
              <a:gd name="connsiteY6" fmla="*/ 0 h 90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6437" h="908371">
                <a:moveTo>
                  <a:pt x="716437" y="838985"/>
                </a:moveTo>
                <a:cubicBezTo>
                  <a:pt x="676373" y="837414"/>
                  <a:pt x="636309" y="835843"/>
                  <a:pt x="584462" y="829559"/>
                </a:cubicBezTo>
                <a:cubicBezTo>
                  <a:pt x="532615" y="823275"/>
                  <a:pt x="461558" y="788227"/>
                  <a:pt x="405353" y="801278"/>
                </a:cubicBezTo>
                <a:cubicBezTo>
                  <a:pt x="349148" y="814329"/>
                  <a:pt x="304277" y="903025"/>
                  <a:pt x="247234" y="907864"/>
                </a:cubicBezTo>
                <a:cubicBezTo>
                  <a:pt x="190191" y="912703"/>
                  <a:pt x="99589" y="882642"/>
                  <a:pt x="63097" y="830313"/>
                </a:cubicBezTo>
                <a:cubicBezTo>
                  <a:pt x="26605" y="777984"/>
                  <a:pt x="38797" y="732273"/>
                  <a:pt x="28281" y="593888"/>
                </a:cubicBezTo>
                <a:cubicBezTo>
                  <a:pt x="17765" y="455503"/>
                  <a:pt x="25138" y="200319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  <a:prstDash val="dash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3215633" y="3344282"/>
            <a:ext cx="209743" cy="1304544"/>
          </a:xfrm>
          <a:custGeom>
            <a:avLst/>
            <a:gdLst>
              <a:gd name="connsiteX0" fmla="*/ 67839 w 209743"/>
              <a:gd name="connsiteY0" fmla="*/ 0 h 1304544"/>
              <a:gd name="connsiteX1" fmla="*/ 201951 w 209743"/>
              <a:gd name="connsiteY1" fmla="*/ 195072 h 1304544"/>
              <a:gd name="connsiteX2" fmla="*/ 177567 w 209743"/>
              <a:gd name="connsiteY2" fmla="*/ 402336 h 1304544"/>
              <a:gd name="connsiteX3" fmla="*/ 43455 w 209743"/>
              <a:gd name="connsiteY3" fmla="*/ 548640 h 1304544"/>
              <a:gd name="connsiteX4" fmla="*/ 6879 w 209743"/>
              <a:gd name="connsiteY4" fmla="*/ 719328 h 1304544"/>
              <a:gd name="connsiteX5" fmla="*/ 165375 w 209743"/>
              <a:gd name="connsiteY5" fmla="*/ 926592 h 1304544"/>
              <a:gd name="connsiteX6" fmla="*/ 189759 w 209743"/>
              <a:gd name="connsiteY6" fmla="*/ 1048512 h 1304544"/>
              <a:gd name="connsiteX7" fmla="*/ 189759 w 209743"/>
              <a:gd name="connsiteY7" fmla="*/ 1170432 h 1304544"/>
              <a:gd name="connsiteX8" fmla="*/ 92223 w 209743"/>
              <a:gd name="connsiteY8" fmla="*/ 1304544 h 130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743" h="1304544">
                <a:moveTo>
                  <a:pt x="67839" y="0"/>
                </a:moveTo>
                <a:cubicBezTo>
                  <a:pt x="125751" y="64008"/>
                  <a:pt x="183663" y="128016"/>
                  <a:pt x="201951" y="195072"/>
                </a:cubicBezTo>
                <a:cubicBezTo>
                  <a:pt x="220239" y="262128"/>
                  <a:pt x="203983" y="343408"/>
                  <a:pt x="177567" y="402336"/>
                </a:cubicBezTo>
                <a:cubicBezTo>
                  <a:pt x="151151" y="461264"/>
                  <a:pt x="71903" y="495808"/>
                  <a:pt x="43455" y="548640"/>
                </a:cubicBezTo>
                <a:cubicBezTo>
                  <a:pt x="15007" y="601472"/>
                  <a:pt x="-13441" y="656336"/>
                  <a:pt x="6879" y="719328"/>
                </a:cubicBezTo>
                <a:cubicBezTo>
                  <a:pt x="27199" y="782320"/>
                  <a:pt x="134895" y="871728"/>
                  <a:pt x="165375" y="926592"/>
                </a:cubicBezTo>
                <a:cubicBezTo>
                  <a:pt x="195855" y="981456"/>
                  <a:pt x="185695" y="1007872"/>
                  <a:pt x="189759" y="1048512"/>
                </a:cubicBezTo>
                <a:cubicBezTo>
                  <a:pt x="193823" y="1089152"/>
                  <a:pt x="206015" y="1127760"/>
                  <a:pt x="189759" y="1170432"/>
                </a:cubicBezTo>
                <a:cubicBezTo>
                  <a:pt x="173503" y="1213104"/>
                  <a:pt x="132863" y="1258824"/>
                  <a:pt x="92223" y="1304544"/>
                </a:cubicBezTo>
              </a:path>
            </a:pathLst>
          </a:custGeom>
          <a:noFill/>
          <a:ln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52" y="1021604"/>
            <a:ext cx="9681696" cy="58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406205" y="1021604"/>
            <a:ext cx="2723823" cy="21979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Results!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551540" y="805344"/>
            <a:ext cx="6113525" cy="497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600" dirty="0"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084332" y="1304764"/>
            <a:ext cx="133214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00365" y="98072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44472" y="13047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96418" y="22048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00365" y="26658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92262" y="22408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56258" y="13674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696400" y="1264702"/>
            <a:ext cx="108012" cy="1166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696400" y="2542591"/>
            <a:ext cx="108012" cy="11663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0254345" y="2240868"/>
            <a:ext cx="108012" cy="11663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0254345" y="1545636"/>
            <a:ext cx="108012" cy="1166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9125567" y="1541886"/>
            <a:ext cx="108012" cy="11663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9125567" y="2240868"/>
            <a:ext cx="108012" cy="1166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7214670">
            <a:off x="9486282" y="1790758"/>
            <a:ext cx="563670" cy="197527"/>
          </a:xfrm>
          <a:prstGeom prst="rightArrow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06205" y="285025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Preferential Flow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Results!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7234816" y="5009092"/>
            <a:ext cx="4212468" cy="60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600" dirty="0">
                <a:cs typeface="Times New Roman" pitchFamily="18" charset="0"/>
              </a:rPr>
              <a:t> 12’        20’         32’        38’</a:t>
            </a:r>
          </a:p>
        </p:txBody>
      </p:sp>
      <p:pic>
        <p:nvPicPr>
          <p:cNvPr id="1026" name="Picture 2" descr="P:\PRJ\SDWP\Current Projects\SC0698 - Able Engineering\Photos\confirmation samp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5"/>
          <a:stretch/>
        </p:blipFill>
        <p:spPr bwMode="auto">
          <a:xfrm>
            <a:off x="6564052" y="2024844"/>
            <a:ext cx="5134755" cy="2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124744"/>
            <a:ext cx="5666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Samples collected after 8 weeks of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Field screening of soils from drill cuttings showed generally good reduction, with pockets of remaining CrVI</a:t>
            </a:r>
          </a:p>
        </p:txBody>
      </p:sp>
    </p:spTree>
    <p:extLst>
      <p:ext uri="{BB962C8B-B14F-4D97-AF65-F5344CB8AC3E}">
        <p14:creationId xmlns:p14="http://schemas.microsoft.com/office/powerpoint/2010/main" val="293005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60" y="141413"/>
            <a:ext cx="5777910" cy="670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905740" y="4005064"/>
            <a:ext cx="338665" cy="828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905740" y="4915758"/>
            <a:ext cx="338665" cy="1537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06933" y="2937934"/>
            <a:ext cx="338665" cy="872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923075" y="2220670"/>
            <a:ext cx="338665" cy="632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590866" y="152087"/>
            <a:ext cx="601133" cy="6691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Results!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>
          <a:xfrm>
            <a:off x="257495" y="1364504"/>
            <a:ext cx="10972800" cy="45259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4517" y="1604252"/>
            <a:ext cx="58465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Confirmation results </a:t>
            </a:r>
            <a:r>
              <a:rPr lang="en-US" sz="3200" dirty="0"/>
              <a:t>ranged from </a:t>
            </a:r>
            <a:r>
              <a:rPr lang="en-US" sz="3200" dirty="0" smtClean="0"/>
              <a:t>ND&lt;0.04 </a:t>
            </a:r>
            <a:r>
              <a:rPr lang="en-US" sz="3200" dirty="0"/>
              <a:t>mg/kg to </a:t>
            </a:r>
            <a:r>
              <a:rPr lang="en-US" sz="3200" dirty="0" smtClean="0"/>
              <a:t>        140 mg/kg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95% UCL of post-remediation CrVI concentration: </a:t>
            </a:r>
            <a:endParaRPr lang="en-US" sz="3200" dirty="0" smtClean="0"/>
          </a:p>
          <a:p>
            <a:r>
              <a:rPr lang="en-US" sz="3200" dirty="0"/>
              <a:t>	</a:t>
            </a:r>
            <a:r>
              <a:rPr lang="en-US" sz="3200" dirty="0" smtClean="0"/>
              <a:t>16.34 mg/kg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98.8% reduction in overall CrVI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638902" y="782854"/>
            <a:ext cx="279648" cy="1386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31397" y="789764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92320" y="5532925"/>
            <a:ext cx="338665" cy="828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96300" y="2096852"/>
            <a:ext cx="949299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1,180</a:t>
            </a: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537</a:t>
            </a:r>
          </a:p>
          <a:p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88.8</a:t>
            </a: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7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60.6</a:t>
            </a: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38.2</a:t>
            </a:r>
          </a:p>
          <a:p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159</a:t>
            </a:r>
          </a:p>
          <a:p>
            <a:endParaRPr lang="en-US" sz="7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75.0</a:t>
            </a:r>
          </a:p>
          <a:p>
            <a:endParaRPr lang="en-US" sz="8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ND&lt;0.050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0.720</a:t>
            </a: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0.516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1590866" y="1088740"/>
            <a:ext cx="0" cy="544382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9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ISGR Cost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1444" y="1197045"/>
            <a:ext cx="1065718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ISGR treatment of ~410 yards of soil:      ~$250,000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Approximately $650/yard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Includes: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Treatment Skid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Well Installation (7 sonic wells)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Permitting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Labor/monitoring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H</a:t>
            </a:r>
            <a:r>
              <a:rPr lang="en-US" sz="3200" baseline="-25000" dirty="0"/>
              <a:t>2</a:t>
            </a:r>
            <a:r>
              <a:rPr lang="en-US" sz="3200" dirty="0"/>
              <a:t>S supply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Post-Treatment Characterization (2 borings)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Unit cost would be reduced for larger-scale implementation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28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Excavation Cost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3452" y="1197048"/>
            <a:ext cx="96850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Excavation of ~400 yards of shallow soil:  ~$230,000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Includes: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Limited access excavation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Confirmation Sampling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Backfill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Re-poured slab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Transport and Disposal (80% RCRA hazardous)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02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36" y="1448780"/>
            <a:ext cx="109728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Theory and historical </a:t>
            </a:r>
            <a:r>
              <a:rPr lang="en-US" sz="3200" dirty="0"/>
              <a:t>t</a:t>
            </a:r>
            <a:r>
              <a:rPr lang="en-US" sz="3200" dirty="0" smtClean="0"/>
              <a:t>esting of In-Situ Gaseous Reduction 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Full scale case study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Considerations for future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351" t="9681" r="18593" b="2751"/>
          <a:stretch/>
        </p:blipFill>
        <p:spPr>
          <a:xfrm>
            <a:off x="9696400" y="1268760"/>
            <a:ext cx="2088232" cy="50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5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62"/>
    </mc:Choice>
    <mc:Fallback>
      <p:transition spd="slow" advTm="2466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9396" y="1180835"/>
            <a:ext cx="11053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ISGR treatment achieved CrVI remediation goals quickly and cost-effectively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Non-detect </a:t>
            </a:r>
            <a:r>
              <a:rPr lang="en-US" sz="3200" dirty="0"/>
              <a:t>results achieved for CrVI throughout the majority of the treatment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Implementation </a:t>
            </a:r>
            <a:r>
              <a:rPr lang="en-US" sz="3200" dirty="0"/>
              <a:t>is difficult, requiring close oversight and extensive H&amp;S precautions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Scaled </a:t>
            </a:r>
            <a:r>
              <a:rPr lang="en-US" sz="3200" dirty="0"/>
              <a:t>up treatment of larger </a:t>
            </a:r>
            <a:r>
              <a:rPr lang="en-US" sz="3200" dirty="0" smtClean="0"/>
              <a:t>soil volumes </a:t>
            </a:r>
            <a:r>
              <a:rPr lang="en-US" sz="3200" dirty="0"/>
              <a:t>will </a:t>
            </a:r>
            <a:r>
              <a:rPr lang="en-US" sz="3200" dirty="0" smtClean="0"/>
              <a:t>improve cost effectiveness, but will also pose </a:t>
            </a:r>
            <a:r>
              <a:rPr lang="en-US" sz="3200" dirty="0"/>
              <a:t>additional H&amp;S concerns with </a:t>
            </a:r>
            <a:r>
              <a:rPr lang="en-US" sz="3200" dirty="0" smtClean="0"/>
              <a:t>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S storage, management, and delivery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73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96" y="1088740"/>
            <a:ext cx="7152795" cy="5364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eaLnBrk="1" hangingPunct="1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Questions?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ISGR Chemistry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stoichiometric equation for the volume of H</a:t>
            </a:r>
            <a:r>
              <a:rPr lang="en-US" sz="2400" baseline="-25000" dirty="0"/>
              <a:t>2</a:t>
            </a:r>
            <a:r>
              <a:rPr lang="en-US" sz="2400" dirty="0"/>
              <a:t>S required to reduce CrVI to CrIII is: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0.375 moles of H</a:t>
            </a:r>
            <a:r>
              <a:rPr lang="en-US" sz="2400" baseline="-25000" dirty="0"/>
              <a:t>2</a:t>
            </a:r>
            <a:r>
              <a:rPr lang="en-US" sz="2400" dirty="0"/>
              <a:t>S to reduce 1 mole of CrVI to CrIII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Approximately 4 mg H</a:t>
            </a:r>
            <a:r>
              <a:rPr lang="en-US" sz="2400" baseline="-25000" dirty="0"/>
              <a:t>2</a:t>
            </a:r>
            <a:r>
              <a:rPr lang="en-US" sz="2400" dirty="0"/>
              <a:t>S per mg CrVI on a mass/mass basis (perfect reaction with no competing H</a:t>
            </a:r>
            <a:r>
              <a:rPr lang="en-US" sz="2400" baseline="-25000" dirty="0"/>
              <a:t>2</a:t>
            </a:r>
            <a:r>
              <a:rPr lang="en-US" sz="2400" dirty="0"/>
              <a:t>S sinks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Catalytic effects in the soil matrix may greatly accelerate oxidation of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S: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39516" y="2492896"/>
            <a:ext cx="8497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8</a:t>
            </a:r>
            <a:r>
              <a:rPr lang="en-US" sz="2800" dirty="0"/>
              <a:t>CrO4</a:t>
            </a:r>
            <a:r>
              <a:rPr lang="en-US" sz="2800" baseline="30000" dirty="0"/>
              <a:t>2-</a:t>
            </a:r>
            <a:r>
              <a:rPr lang="en-US" sz="2800" dirty="0"/>
              <a:t> +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2800" dirty="0"/>
              <a:t>H</a:t>
            </a:r>
            <a:r>
              <a:rPr lang="en-US" sz="2800" baseline="-25000" dirty="0"/>
              <a:t>2</a:t>
            </a:r>
            <a:r>
              <a:rPr lang="en-US" sz="2800" dirty="0"/>
              <a:t>S + 10H</a:t>
            </a:r>
            <a:r>
              <a:rPr lang="en-US" sz="2800" baseline="30000" dirty="0"/>
              <a:t>+</a:t>
            </a:r>
            <a:r>
              <a:rPr lang="en-US" sz="2800" dirty="0"/>
              <a:t> + 4H</a:t>
            </a:r>
            <a:r>
              <a:rPr lang="en-US" sz="2800" baseline="-25000" dirty="0"/>
              <a:t>2</a:t>
            </a:r>
            <a:r>
              <a:rPr lang="en-US" sz="2800" dirty="0"/>
              <a:t>O   </a:t>
            </a:r>
            <a:r>
              <a:rPr lang="en-US" sz="2800" dirty="0" smtClean="0"/>
              <a:t>→   </a:t>
            </a:r>
            <a:r>
              <a:rPr lang="en-US" sz="2800" dirty="0"/>
              <a:t>8Cr(OH)</a:t>
            </a:r>
            <a:r>
              <a:rPr lang="en-US" sz="2800" baseline="30000" dirty="0"/>
              <a:t>3</a:t>
            </a:r>
            <a:r>
              <a:rPr lang="en-US" sz="2800" dirty="0"/>
              <a:t> + </a:t>
            </a:r>
            <a:r>
              <a:rPr lang="en-US" sz="2800" dirty="0" smtClean="0"/>
              <a:t>3SO</a:t>
            </a:r>
            <a:r>
              <a:rPr lang="en-US" sz="2800" baseline="-25000" dirty="0" smtClean="0"/>
              <a:t>4</a:t>
            </a:r>
            <a:r>
              <a:rPr lang="en-US" sz="2800" baseline="30000" dirty="0" smtClean="0"/>
              <a:t>2-</a:t>
            </a:r>
            <a:endParaRPr lang="en-US" sz="28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3547244" y="5121188"/>
            <a:ext cx="4368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 + 2O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  →   SO</a:t>
            </a:r>
            <a:r>
              <a:rPr lang="en-US" sz="2800" baseline="-25000" dirty="0" smtClean="0"/>
              <a:t>4</a:t>
            </a:r>
            <a:r>
              <a:rPr lang="en-US" sz="2800" baseline="30000" dirty="0" smtClean="0"/>
              <a:t>2- </a:t>
            </a:r>
            <a:r>
              <a:rPr lang="en-US" sz="2800" dirty="0" smtClean="0"/>
              <a:t>+ 2H</a:t>
            </a:r>
            <a:r>
              <a:rPr lang="en-US" sz="2800" baseline="30000" dirty="0" smtClean="0"/>
              <a:t>+ 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56513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767"/>
    </mc:Choice>
    <mc:Fallback>
      <p:transition spd="slow" advTm="13976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Historical Pilot Study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78" y="1442221"/>
            <a:ext cx="5087888" cy="4525963"/>
          </a:xfrm>
        </p:spPr>
        <p:txBody>
          <a:bodyPr/>
          <a:lstStyle/>
          <a:p>
            <a:r>
              <a:rPr lang="en-US" b="1" dirty="0" smtClean="0"/>
              <a:t>1998 White Sands Pilot Test: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Targeted a 10’ ROI to 18’ BGS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Sand to silty-sand lithology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200 ppmv injection concentration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35’ x 35’ hypalon cover placed over injection site to reduce vertical migration of gas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Operated for 10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Treatability study: 4x10</a:t>
            </a:r>
            <a:r>
              <a:rPr lang="en-US" baseline="30000" dirty="0" smtClean="0"/>
              <a:t>-5</a:t>
            </a:r>
            <a:r>
              <a:rPr lang="en-US" dirty="0" smtClean="0"/>
              <a:t> lb H</a:t>
            </a:r>
            <a:r>
              <a:rPr lang="en-US" baseline="-25000" dirty="0" smtClean="0"/>
              <a:t>2</a:t>
            </a:r>
            <a:r>
              <a:rPr lang="en-US" dirty="0" smtClean="0"/>
              <a:t>S/lb 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Pilot scale: 6.6x10</a:t>
            </a:r>
            <a:r>
              <a:rPr lang="en-US" baseline="30000" dirty="0" smtClean="0"/>
              <a:t>-5</a:t>
            </a:r>
            <a:r>
              <a:rPr lang="en-US" dirty="0" smtClean="0"/>
              <a:t> lb H</a:t>
            </a:r>
            <a:r>
              <a:rPr lang="en-US" baseline="-25000" dirty="0" smtClean="0"/>
              <a:t>2</a:t>
            </a:r>
            <a:r>
              <a:rPr lang="en-US" dirty="0" smtClean="0"/>
              <a:t>S/lb </a:t>
            </a:r>
            <a:r>
              <a:rPr lang="en-US" dirty="0"/>
              <a:t>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71" r="32825"/>
          <a:stretch/>
        </p:blipFill>
        <p:spPr>
          <a:xfrm>
            <a:off x="5180366" y="1340768"/>
            <a:ext cx="2844316" cy="4462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6030"/>
          <a:stretch/>
        </p:blipFill>
        <p:spPr>
          <a:xfrm>
            <a:off x="7967229" y="1432834"/>
            <a:ext cx="3793253" cy="4093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550" y="5690009"/>
            <a:ext cx="1219200" cy="752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344" y="5528084"/>
            <a:ext cx="13430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1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"/>
    </mc:Choice>
    <mc:Fallback>
      <p:transition spd="slow" advTm="121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Project Case Study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124744"/>
            <a:ext cx="9524055" cy="529258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776133" y="2252133"/>
            <a:ext cx="5452534" cy="3318934"/>
          </a:xfrm>
          <a:custGeom>
            <a:avLst/>
            <a:gdLst>
              <a:gd name="connsiteX0" fmla="*/ 2048934 w 5452534"/>
              <a:gd name="connsiteY0" fmla="*/ 0 h 3318934"/>
              <a:gd name="connsiteX1" fmla="*/ 5452534 w 5452534"/>
              <a:gd name="connsiteY1" fmla="*/ 1744134 h 3318934"/>
              <a:gd name="connsiteX2" fmla="*/ 3429000 w 5452534"/>
              <a:gd name="connsiteY2" fmla="*/ 3318934 h 3318934"/>
              <a:gd name="connsiteX3" fmla="*/ 3293534 w 5452534"/>
              <a:gd name="connsiteY3" fmla="*/ 3234267 h 3318934"/>
              <a:gd name="connsiteX4" fmla="*/ 2963334 w 5452534"/>
              <a:gd name="connsiteY4" fmla="*/ 3166534 h 3318934"/>
              <a:gd name="connsiteX5" fmla="*/ 2692400 w 5452534"/>
              <a:gd name="connsiteY5" fmla="*/ 3132667 h 3318934"/>
              <a:gd name="connsiteX6" fmla="*/ 0 w 5452534"/>
              <a:gd name="connsiteY6" fmla="*/ 1134534 h 3318934"/>
              <a:gd name="connsiteX7" fmla="*/ 8467 w 5452534"/>
              <a:gd name="connsiteY7" fmla="*/ 982134 h 3318934"/>
              <a:gd name="connsiteX8" fmla="*/ 304800 w 5452534"/>
              <a:gd name="connsiteY8" fmla="*/ 829734 h 3318934"/>
              <a:gd name="connsiteX9" fmla="*/ 2048934 w 5452534"/>
              <a:gd name="connsiteY9" fmla="*/ 0 h 331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2534" h="3318934">
                <a:moveTo>
                  <a:pt x="2048934" y="0"/>
                </a:moveTo>
                <a:lnTo>
                  <a:pt x="5452534" y="1744134"/>
                </a:lnTo>
                <a:lnTo>
                  <a:pt x="3429000" y="3318934"/>
                </a:lnTo>
                <a:lnTo>
                  <a:pt x="3293534" y="3234267"/>
                </a:lnTo>
                <a:lnTo>
                  <a:pt x="2963334" y="3166534"/>
                </a:lnTo>
                <a:lnTo>
                  <a:pt x="2692400" y="3132667"/>
                </a:lnTo>
                <a:lnTo>
                  <a:pt x="0" y="1134534"/>
                </a:lnTo>
                <a:lnTo>
                  <a:pt x="8467" y="982134"/>
                </a:lnTo>
                <a:lnTo>
                  <a:pt x="304800" y="829734"/>
                </a:lnTo>
                <a:lnTo>
                  <a:pt x="2048934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453467" y="3251200"/>
            <a:ext cx="1168400" cy="770467"/>
          </a:xfrm>
          <a:custGeom>
            <a:avLst/>
            <a:gdLst>
              <a:gd name="connsiteX0" fmla="*/ 0 w 1193800"/>
              <a:gd name="connsiteY0" fmla="*/ 177800 h 770467"/>
              <a:gd name="connsiteX1" fmla="*/ 355600 w 1193800"/>
              <a:gd name="connsiteY1" fmla="*/ 0 h 770467"/>
              <a:gd name="connsiteX2" fmla="*/ 1193800 w 1193800"/>
              <a:gd name="connsiteY2" fmla="*/ 541867 h 770467"/>
              <a:gd name="connsiteX3" fmla="*/ 812800 w 1193800"/>
              <a:gd name="connsiteY3" fmla="*/ 770467 h 770467"/>
              <a:gd name="connsiteX4" fmla="*/ 0 w 1193800"/>
              <a:gd name="connsiteY4" fmla="*/ 177800 h 770467"/>
              <a:gd name="connsiteX0" fmla="*/ 0 w 1168400"/>
              <a:gd name="connsiteY0" fmla="*/ 177800 h 770467"/>
              <a:gd name="connsiteX1" fmla="*/ 355600 w 1168400"/>
              <a:gd name="connsiteY1" fmla="*/ 0 h 770467"/>
              <a:gd name="connsiteX2" fmla="*/ 1168400 w 1168400"/>
              <a:gd name="connsiteY2" fmla="*/ 558801 h 770467"/>
              <a:gd name="connsiteX3" fmla="*/ 812800 w 1168400"/>
              <a:gd name="connsiteY3" fmla="*/ 770467 h 770467"/>
              <a:gd name="connsiteX4" fmla="*/ 0 w 1168400"/>
              <a:gd name="connsiteY4" fmla="*/ 177800 h 77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770467">
                <a:moveTo>
                  <a:pt x="0" y="177800"/>
                </a:moveTo>
                <a:lnTo>
                  <a:pt x="355600" y="0"/>
                </a:lnTo>
                <a:lnTo>
                  <a:pt x="1168400" y="558801"/>
                </a:lnTo>
                <a:lnTo>
                  <a:pt x="812800" y="770467"/>
                </a:lnTo>
                <a:lnTo>
                  <a:pt x="0" y="17780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99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84"/>
    </mc:Choice>
    <mc:Fallback>
      <p:transition spd="slow" advTm="3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PRJ\SDWP\Current Projects\SC0698 - Able Engineering\Photos\2014 06 09 - well construction\iphone61114 1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9"/>
          <a:stretch/>
        </p:blipFill>
        <p:spPr bwMode="auto">
          <a:xfrm>
            <a:off x="8346989" y="1044168"/>
            <a:ext cx="3845011" cy="581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Site Background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6350003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055440" y="904971"/>
            <a:ext cx="695230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050" dirty="0">
              <a:cs typeface="Times New Roman" pitchFamily="18" charset="0"/>
            </a:endParaRP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Aerospace </a:t>
            </a:r>
            <a:r>
              <a:rPr lang="en-US" sz="2800" dirty="0" smtClean="0">
                <a:cs typeface="Times New Roman" pitchFamily="18" charset="0"/>
              </a:rPr>
              <a:t>Manufacturing Facility</a:t>
            </a:r>
            <a:endParaRPr lang="en-US" sz="2800" dirty="0">
              <a:cs typeface="Times New Roman" pitchFamily="18" charset="0"/>
            </a:endParaRP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>
                <a:cs typeface="Times New Roman" pitchFamily="18" charset="0"/>
              </a:rPr>
              <a:t>10 years of </a:t>
            </a:r>
            <a:r>
              <a:rPr lang="en-US" sz="2800" dirty="0" smtClean="0">
                <a:cs typeface="Times New Roman" pitchFamily="18" charset="0"/>
              </a:rPr>
              <a:t>plating operations</a:t>
            </a:r>
            <a:endParaRPr lang="en-US" sz="2800" dirty="0">
              <a:cs typeface="Times New Roman" pitchFamily="18" charset="0"/>
            </a:endParaRP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 smtClean="0">
                <a:cs typeface="Times New Roman" pitchFamily="18" charset="0"/>
              </a:rPr>
              <a:t>Initial characterization showed cadmium and CrVI impacts in soils beneath plating lines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 smtClean="0">
                <a:cs typeface="Times New Roman" pitchFamily="18" charset="0"/>
              </a:rPr>
              <a:t>Void in spill conveyance trench identified adjacent to external wall of building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 smtClean="0">
                <a:cs typeface="Times New Roman" pitchFamily="18" charset="0"/>
              </a:rPr>
              <a:t>Runoff from exterior roof drain downspout increased depth of impacts in CrVI area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 smtClean="0">
                <a:cs typeface="Times New Roman" pitchFamily="18" charset="0"/>
              </a:rPr>
              <a:t>Depth to Groundwater - ~100 feet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800" dirty="0" smtClean="0">
                <a:cs typeface="Times New Roman" pitchFamily="18" charset="0"/>
              </a:rPr>
              <a:t>Lithology: intermixed gravel, cobbles, and silt</a:t>
            </a:r>
            <a:endParaRPr lang="en-US" sz="2800" dirty="0"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400" dirty="0">
              <a:cs typeface="Times New Roman" pitchFamily="18" charset="0"/>
            </a:endParaRPr>
          </a:p>
        </p:txBody>
      </p:sp>
      <p:pic>
        <p:nvPicPr>
          <p:cNvPr id="14" name="Picture 2" descr="P:\PRJ\SDWP\Current Projects\SC0698 - Able Engineering\Photos\2014 06 09 - well construction\iphone61114 1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40" t="27665" r="1881" b="49531"/>
          <a:stretch/>
        </p:blipFill>
        <p:spPr bwMode="auto">
          <a:xfrm>
            <a:off x="10637977" y="1044171"/>
            <a:ext cx="1569787" cy="19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:\PRJ\SDWP\Current Projects\SC0698 - Able Engineering\Photos\2014 06 09 - well construction\iphone61114 1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17" t="28481" r="5150" b="48715"/>
          <a:stretch/>
        </p:blipFill>
        <p:spPr bwMode="auto">
          <a:xfrm>
            <a:off x="10360331" y="1044167"/>
            <a:ext cx="277645" cy="212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:\PRJ\SDWP\Current Projects\SC0698 - Able Engineering\Photos\2014 06 09 - well construction\iphone61114 15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7893" r="23448" b="86064"/>
          <a:stretch/>
        </p:blipFill>
        <p:spPr bwMode="auto">
          <a:xfrm>
            <a:off x="9820000" y="1892535"/>
            <a:ext cx="540328" cy="36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1292406" y="3924488"/>
            <a:ext cx="899592" cy="900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84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46"/>
    </mc:Choice>
    <mc:Fallback>
      <p:transition spd="slow" advTm="7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Project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3050" lvl="1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dirty="0">
                <a:cs typeface="Times New Roman" pitchFamily="18" charset="0"/>
              </a:rPr>
              <a:t>Fast remediation timeline for sale of property, 1 year for: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 smtClean="0">
                <a:cs typeface="Times New Roman" pitchFamily="18" charset="0"/>
              </a:rPr>
              <a:t>Enrollment in VRP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 smtClean="0">
                <a:cs typeface="Times New Roman" pitchFamily="18" charset="0"/>
              </a:rPr>
              <a:t>Complete characterization</a:t>
            </a:r>
            <a:endParaRPr lang="en-US" sz="2400" dirty="0">
              <a:cs typeface="Times New Roman" pitchFamily="18" charset="0"/>
            </a:endParaRP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Work-plan development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Bench scale testing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Permitting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Full scale implementation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Reporting 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No Further Action determination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3050" lvl="1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dirty="0">
                <a:cs typeface="Times New Roman" pitchFamily="18" charset="0"/>
              </a:rPr>
              <a:t>Constraints: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Building must remain standing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No deed restrictions (or long-term monitoring)</a:t>
            </a:r>
          </a:p>
          <a:p>
            <a:pPr marL="730250" lvl="2" indent="-273050"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Soils should meet residential screening goals</a:t>
            </a:r>
          </a:p>
        </p:txBody>
      </p:sp>
    </p:spTree>
    <p:extLst>
      <p:ext uri="{BB962C8B-B14F-4D97-AF65-F5344CB8AC3E}">
        <p14:creationId xmlns:p14="http://schemas.microsoft.com/office/powerpoint/2010/main" val="336067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20"/>
    </mc:Choice>
    <mc:Fallback>
      <p:transition spd="slow" advTm="5922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Extent of Impacts</a:t>
            </a:r>
          </a:p>
        </p:txBody>
      </p:sp>
      <p:sp>
        <p:nvSpPr>
          <p:cNvPr id="126980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6350003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D97BC-B612-4E77-AEA8-1F9CA52B850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653592" y="990875"/>
            <a:ext cx="6890556" cy="469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u="sng" dirty="0">
                <a:cs typeface="Times New Roman" pitchFamily="18" charset="0"/>
              </a:rPr>
              <a:t>Hexavalent Chromium</a:t>
            </a:r>
            <a:r>
              <a:rPr lang="en-US" sz="2400" dirty="0">
                <a:cs typeface="Times New Roman" pitchFamily="18" charset="0"/>
              </a:rPr>
              <a:t> and </a:t>
            </a:r>
            <a:r>
              <a:rPr lang="en-US" sz="2400" u="sng" dirty="0">
                <a:cs typeface="Times New Roman" pitchFamily="18" charset="0"/>
              </a:rPr>
              <a:t>Cadmium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Three impacted areas identified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 smtClean="0">
                <a:cs typeface="Times New Roman" pitchFamily="18" charset="0"/>
              </a:rPr>
              <a:t>Northern area: </a:t>
            </a:r>
            <a:r>
              <a:rPr lang="en-US" sz="2400" dirty="0">
                <a:cs typeface="Times New Roman" pitchFamily="18" charset="0"/>
              </a:rPr>
              <a:t>Cadmium impacts to 7 ft bgs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 smtClean="0">
                <a:cs typeface="Times New Roman" pitchFamily="18" charset="0"/>
              </a:rPr>
              <a:t>Southern </a:t>
            </a:r>
            <a:r>
              <a:rPr lang="en-US" sz="2400" dirty="0">
                <a:cs typeface="Times New Roman" pitchFamily="18" charset="0"/>
              </a:rPr>
              <a:t>area: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Cr</a:t>
            </a:r>
            <a:r>
              <a:rPr lang="en-US" sz="2400" baseline="30000" dirty="0">
                <a:cs typeface="Times New Roman" pitchFamily="18" charset="0"/>
              </a:rPr>
              <a:t>6+</a:t>
            </a:r>
            <a:r>
              <a:rPr lang="en-US" sz="2400" dirty="0">
                <a:cs typeface="Times New Roman" pitchFamily="18" charset="0"/>
              </a:rPr>
              <a:t> impacts to 95 ft </a:t>
            </a:r>
            <a:r>
              <a:rPr lang="en-US" sz="2400" dirty="0" smtClean="0">
                <a:cs typeface="Times New Roman" pitchFamily="18" charset="0"/>
              </a:rPr>
              <a:t>bgs (up to 7800 mg/kg)</a:t>
            </a:r>
            <a:endParaRPr lang="en-US" sz="2400" dirty="0">
              <a:cs typeface="Times New Roman" pitchFamily="18" charset="0"/>
            </a:endParaRP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Above rSRLs </a:t>
            </a:r>
            <a:r>
              <a:rPr lang="en-US" sz="2400" dirty="0" smtClean="0">
                <a:cs typeface="Times New Roman" pitchFamily="18" charset="0"/>
              </a:rPr>
              <a:t>(30 mg/kg) to </a:t>
            </a:r>
            <a:r>
              <a:rPr lang="en-US" sz="2400" dirty="0">
                <a:cs typeface="Times New Roman" pitchFamily="18" charset="0"/>
              </a:rPr>
              <a:t>45 ft bgs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No </a:t>
            </a:r>
            <a:r>
              <a:rPr lang="en-US" sz="2400" dirty="0" smtClean="0">
                <a:cs typeface="Times New Roman" pitchFamily="18" charset="0"/>
              </a:rPr>
              <a:t>groundwater </a:t>
            </a:r>
            <a:r>
              <a:rPr lang="en-US" sz="2400" dirty="0">
                <a:cs typeface="Times New Roman" pitchFamily="18" charset="0"/>
              </a:rPr>
              <a:t>impacts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623" y="-1804"/>
            <a:ext cx="2656654" cy="6772757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602436" y="70201"/>
            <a:ext cx="1476164" cy="900100"/>
          </a:xfrm>
          <a:prstGeom prst="rect">
            <a:avLst/>
          </a:prstGeom>
          <a:solidFill>
            <a:srgbClr val="FFC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862644" y="5577998"/>
            <a:ext cx="1188064" cy="1090739"/>
          </a:xfrm>
          <a:prstGeom prst="rect">
            <a:avLst/>
          </a:prstGeom>
          <a:solidFill>
            <a:srgbClr val="FFC000">
              <a:alpha val="19000"/>
            </a:srgb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436" y="5294932"/>
            <a:ext cx="1224136" cy="1373802"/>
          </a:xfrm>
          <a:prstGeom prst="rect">
            <a:avLst/>
          </a:prstGeom>
          <a:solidFill>
            <a:srgbClr val="FFC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44696"/>
          <a:stretch/>
        </p:blipFill>
        <p:spPr>
          <a:xfrm>
            <a:off x="7406192" y="3634597"/>
            <a:ext cx="1891218" cy="2924944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7929771" y="4902679"/>
            <a:ext cx="283647" cy="458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929771" y="-1807"/>
            <a:ext cx="1597855" cy="490448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29771" y="5361656"/>
            <a:ext cx="1597855" cy="140929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649824" y="4048263"/>
            <a:ext cx="4281163" cy="216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Alternatives Evaluated: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Excavation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Immobilization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In-Situ Reduction </a:t>
            </a:r>
          </a:p>
          <a:p>
            <a:pPr marL="730250" lvl="2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 dirty="0">
                <a:cs typeface="Times New Roman" pitchFamily="18" charset="0"/>
              </a:rPr>
              <a:t>In-Situ Gaseous Reduction</a:t>
            </a:r>
          </a:p>
          <a:p>
            <a:pPr marL="2730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4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400" dirty="0">
              <a:cs typeface="Times New Roman" pitchFamily="18" charset="0"/>
            </a:endParaRPr>
          </a:p>
          <a:p>
            <a:pPr marL="730250" lvl="1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400" dirty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400" dirty="0"/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3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086"/>
    </mc:Choice>
    <mc:Fallback>
      <p:transition spd="slow" advTm="25608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6"/>
</p:tagLst>
</file>

<file path=ppt/theme/theme1.xml><?xml version="1.0" encoding="utf-8"?>
<a:theme xmlns:a="http://schemas.openxmlformats.org/drawingml/2006/main" name="Battelle 2016 Powerpoin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BAC16B94BCA14DB506C73D1E09D466" ma:contentTypeVersion="1" ma:contentTypeDescription="Create a new document." ma:contentTypeScope="" ma:versionID="eb57ae4f211aafd046fbfcdac09084d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48e5d9d83a44aeb1de65aa6825960b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6712135-7643-4D0B-BF5C-C4EA25F9C3F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1448D58-C012-48DB-8FCE-2711781755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C05F716-8DE5-45EF-9389-C8E614F0F8F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29E6027-F7EC-4E14-A775-299BE9E8F17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Battelle 2016 Powerpoint Theme</Template>
  <TotalTime>22308</TotalTime>
  <Words>1172</Words>
  <Application>Microsoft Office PowerPoint</Application>
  <PresentationFormat>Widescreen</PresentationFormat>
  <Paragraphs>241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Times New Roman</vt:lpstr>
      <vt:lpstr>Wingdings 2</vt:lpstr>
      <vt:lpstr>Battelle 2016 Powerpoint Theme</vt:lpstr>
      <vt:lpstr>Custom Design</vt:lpstr>
      <vt:lpstr>PowerPoint Presentation</vt:lpstr>
      <vt:lpstr>Introduction</vt:lpstr>
      <vt:lpstr>Introduction </vt:lpstr>
      <vt:lpstr>ISGR Chemistry</vt:lpstr>
      <vt:lpstr>Historical Pilot Study</vt:lpstr>
      <vt:lpstr>Project Case Study</vt:lpstr>
      <vt:lpstr>Site Background</vt:lpstr>
      <vt:lpstr>Project Goals</vt:lpstr>
      <vt:lpstr>Extent of Impacts</vt:lpstr>
      <vt:lpstr>Remedial Design</vt:lpstr>
      <vt:lpstr>Injection Design </vt:lpstr>
      <vt:lpstr>Well Design</vt:lpstr>
      <vt:lpstr>Bench Scale Testing</vt:lpstr>
      <vt:lpstr>PowerPoint Presentation</vt:lpstr>
      <vt:lpstr>PowerPoint Presentation</vt:lpstr>
      <vt:lpstr>Calculation of H2S Dosing</vt:lpstr>
      <vt:lpstr>How Fast To Apply?</vt:lpstr>
      <vt:lpstr>ISGR System Construction</vt:lpstr>
      <vt:lpstr>Well Construction</vt:lpstr>
      <vt:lpstr>Distribution System</vt:lpstr>
      <vt:lpstr>Delivery System</vt:lpstr>
      <vt:lpstr>Health and Safety</vt:lpstr>
      <vt:lpstr>Alarm Situation</vt:lpstr>
      <vt:lpstr>Alarm Diagnosis</vt:lpstr>
      <vt:lpstr>Results!</vt:lpstr>
      <vt:lpstr>Results!</vt:lpstr>
      <vt:lpstr>Results!</vt:lpstr>
      <vt:lpstr>ISGR Cost</vt:lpstr>
      <vt:lpstr>Excavation Cost</vt:lpstr>
      <vt:lpstr>Summary</vt:lpstr>
      <vt:lpstr>Questions?</vt:lpstr>
    </vt:vector>
  </TitlesOfParts>
  <Company>Geosyntec Consultants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Lynwood</dc:title>
  <dc:creator>Information Technology</dc:creator>
  <cp:lastModifiedBy>Brian Hitchens</cp:lastModifiedBy>
  <cp:revision>1559</cp:revision>
  <cp:lastPrinted>2013-05-20T18:20:53Z</cp:lastPrinted>
  <dcterms:created xsi:type="dcterms:W3CDTF">2009-08-18T12:27:57Z</dcterms:created>
  <dcterms:modified xsi:type="dcterms:W3CDTF">2016-10-10T18:34:17Z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0x010100C6BAC16B94BCA14DB506C73D1E09D466</vt:lpwstr>
  </property>
  <property fmtid="{D5CDD505-2E9C-101B-9397-08002B2CF9AE}" pid="3" name="_dlc_DocIdItemGuid">
    <vt:lpwstr>64ee4689-57eb-4703-b573-5aac4f495bc3</vt:lpwstr>
  </property>
  <property fmtid="{D5CDD505-2E9C-101B-9397-08002B2CF9AE}" pid="4" name="_dlc_DocId">
    <vt:lpwstr>N43R77TE6JSJ-427-61</vt:lpwstr>
  </property>
  <property fmtid="{D5CDD505-2E9C-101B-9397-08002B2CF9AE}" pid="5" name="_dlc_DocIdUrl">
    <vt:lpwstr>http://home.geosyntec.com/AG/PEDAG/_layouts/DocIdRedir.aspx?ID=N43R77TE6JSJ-427-61, N43R77TE6JSJ-427-61</vt:lpwstr>
  </property>
  <property fmtid="{D5CDD505-2E9C-101B-9397-08002B2CF9AE}" pid="6" name="Order">
    <vt:r8>96200</vt:r8>
  </property>
  <property fmtid="{D5CDD505-2E9C-101B-9397-08002B2CF9AE}" pid="7" name="xd_ProgID">
    <vt:lpwstr/>
  </property>
  <property fmtid="{D5CDD505-2E9C-101B-9397-08002B2CF9AE}" pid="8" name="TemplateUrl">
    <vt:lpwstr/>
  </property>
</Properties>
</file>